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1793" r:id="rId5"/>
    <p:sldId id="271" r:id="rId6"/>
    <p:sldId id="683" r:id="rId7"/>
    <p:sldId id="1812" r:id="rId8"/>
    <p:sldId id="1807" r:id="rId9"/>
    <p:sldId id="1808" r:id="rId10"/>
    <p:sldId id="1809" r:id="rId11"/>
    <p:sldId id="1810" r:id="rId12"/>
    <p:sldId id="1811" r:id="rId13"/>
    <p:sldId id="424" r:id="rId14"/>
    <p:sldId id="1804" r:id="rId15"/>
    <p:sldId id="1820" r:id="rId16"/>
    <p:sldId id="1814" r:id="rId17"/>
    <p:sldId id="1725" r:id="rId18"/>
    <p:sldId id="715" r:id="rId19"/>
    <p:sldId id="1815" r:id="rId20"/>
    <p:sldId id="1816" r:id="rId21"/>
    <p:sldId id="1817" r:id="rId22"/>
    <p:sldId id="1819" r:id="rId23"/>
    <p:sldId id="1823" r:id="rId24"/>
    <p:sldId id="1818" r:id="rId25"/>
    <p:sldId id="1821" r:id="rId26"/>
    <p:sldId id="1822" r:id="rId27"/>
    <p:sldId id="1800" r:id="rId28"/>
    <p:sldId id="489"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EE"/>
    <a:srgbClr val="446449"/>
    <a:srgbClr val="C8DACB"/>
    <a:srgbClr val="DCE8DE"/>
    <a:srgbClr val="AFC9B3"/>
    <a:srgbClr val="FFFF00"/>
    <a:srgbClr val="7DA784"/>
    <a:srgbClr val="75B34B"/>
    <a:srgbClr val="41723A"/>
    <a:srgbClr val="0091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80485-3D57-4E34-A341-A673D54F94E6}" v="1290" dt="2022-10-12T07:32:37.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4660"/>
  </p:normalViewPr>
  <p:slideViewPr>
    <p:cSldViewPr snapToGrid="0">
      <p:cViewPr varScale="1">
        <p:scale>
          <a:sx n="113" d="100"/>
          <a:sy n="113" d="100"/>
        </p:scale>
        <p:origin x="378"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1EFEDB-F4EB-4BF3-AAFB-1C80689A2F92}" type="datetimeFigureOut">
              <a:rPr lang="en-GB" smtClean="0"/>
              <a:t>21/09/2023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32DA75-2DC1-4DC3-A4FD-19E501110F82}" type="slidenum">
              <a:rPr lang="en-GB" smtClean="0"/>
              <a:t>‹#›</a:t>
            </a:fld>
            <a:endParaRPr lang="en-GB"/>
          </a:p>
        </p:txBody>
      </p:sp>
    </p:spTree>
    <p:extLst>
      <p:ext uri="{BB962C8B-B14F-4D97-AF65-F5344CB8AC3E}">
        <p14:creationId xmlns:p14="http://schemas.microsoft.com/office/powerpoint/2010/main" val="158094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50BF349-27A5-44C1-8C69-2C3879FAD297}" type="slidenum">
              <a:rPr lang="nb-NO" smtClean="0"/>
              <a:t>3</a:t>
            </a:fld>
            <a:endParaRPr lang="nb-NO"/>
          </a:p>
        </p:txBody>
      </p:sp>
    </p:spTree>
    <p:extLst>
      <p:ext uri="{BB962C8B-B14F-4D97-AF65-F5344CB8AC3E}">
        <p14:creationId xmlns:p14="http://schemas.microsoft.com/office/powerpoint/2010/main" val="1177931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13</a:t>
            </a:fld>
            <a:endParaRPr lang="nb-NO" dirty="0"/>
          </a:p>
        </p:txBody>
      </p:sp>
    </p:spTree>
    <p:extLst>
      <p:ext uri="{BB962C8B-B14F-4D97-AF65-F5344CB8AC3E}">
        <p14:creationId xmlns:p14="http://schemas.microsoft.com/office/powerpoint/2010/main" val="316660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120238-60E1-48EB-A58F-C3C60F9CB71C}" type="slidenum">
              <a:rPr lang="nb-NO" smtClean="0"/>
              <a:t>14</a:t>
            </a:fld>
            <a:endParaRPr lang="nb-NO"/>
          </a:p>
        </p:txBody>
      </p:sp>
    </p:spTree>
    <p:extLst>
      <p:ext uri="{BB962C8B-B14F-4D97-AF65-F5344CB8AC3E}">
        <p14:creationId xmlns:p14="http://schemas.microsoft.com/office/powerpoint/2010/main" val="372005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15</a:t>
            </a:fld>
            <a:endParaRPr lang="nb-NO" dirty="0"/>
          </a:p>
        </p:txBody>
      </p:sp>
    </p:spTree>
    <p:extLst>
      <p:ext uri="{BB962C8B-B14F-4D97-AF65-F5344CB8AC3E}">
        <p14:creationId xmlns:p14="http://schemas.microsoft.com/office/powerpoint/2010/main" val="2778072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16</a:t>
            </a:fld>
            <a:endParaRPr lang="nb-NO" dirty="0"/>
          </a:p>
        </p:txBody>
      </p:sp>
    </p:spTree>
    <p:extLst>
      <p:ext uri="{BB962C8B-B14F-4D97-AF65-F5344CB8AC3E}">
        <p14:creationId xmlns:p14="http://schemas.microsoft.com/office/powerpoint/2010/main" val="381932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17</a:t>
            </a:fld>
            <a:endParaRPr lang="nb-NO" dirty="0"/>
          </a:p>
        </p:txBody>
      </p:sp>
    </p:spTree>
    <p:extLst>
      <p:ext uri="{BB962C8B-B14F-4D97-AF65-F5344CB8AC3E}">
        <p14:creationId xmlns:p14="http://schemas.microsoft.com/office/powerpoint/2010/main" val="197325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18</a:t>
            </a:fld>
            <a:endParaRPr lang="nb-NO" dirty="0"/>
          </a:p>
        </p:txBody>
      </p:sp>
    </p:spTree>
    <p:extLst>
      <p:ext uri="{BB962C8B-B14F-4D97-AF65-F5344CB8AC3E}">
        <p14:creationId xmlns:p14="http://schemas.microsoft.com/office/powerpoint/2010/main" val="77027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19</a:t>
            </a:fld>
            <a:endParaRPr lang="nb-NO" dirty="0"/>
          </a:p>
        </p:txBody>
      </p:sp>
    </p:spTree>
    <p:extLst>
      <p:ext uri="{BB962C8B-B14F-4D97-AF65-F5344CB8AC3E}">
        <p14:creationId xmlns:p14="http://schemas.microsoft.com/office/powerpoint/2010/main" val="3201089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20</a:t>
            </a:fld>
            <a:endParaRPr lang="nb-NO" dirty="0"/>
          </a:p>
        </p:txBody>
      </p:sp>
    </p:spTree>
    <p:extLst>
      <p:ext uri="{BB962C8B-B14F-4D97-AF65-F5344CB8AC3E}">
        <p14:creationId xmlns:p14="http://schemas.microsoft.com/office/powerpoint/2010/main" val="59730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21</a:t>
            </a:fld>
            <a:endParaRPr lang="nb-NO" dirty="0"/>
          </a:p>
        </p:txBody>
      </p:sp>
    </p:spTree>
    <p:extLst>
      <p:ext uri="{BB962C8B-B14F-4D97-AF65-F5344CB8AC3E}">
        <p14:creationId xmlns:p14="http://schemas.microsoft.com/office/powerpoint/2010/main" val="4054946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22</a:t>
            </a:fld>
            <a:endParaRPr lang="nb-NO" dirty="0"/>
          </a:p>
        </p:txBody>
      </p:sp>
    </p:spTree>
    <p:extLst>
      <p:ext uri="{BB962C8B-B14F-4D97-AF65-F5344CB8AC3E}">
        <p14:creationId xmlns:p14="http://schemas.microsoft.com/office/powerpoint/2010/main" val="92319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50BF349-27A5-44C1-8C69-2C3879FAD297}" type="slidenum">
              <a:rPr lang="nb-NO" smtClean="0"/>
              <a:t>4</a:t>
            </a:fld>
            <a:endParaRPr lang="nb-NO"/>
          </a:p>
        </p:txBody>
      </p:sp>
    </p:spTree>
    <p:extLst>
      <p:ext uri="{BB962C8B-B14F-4D97-AF65-F5344CB8AC3E}">
        <p14:creationId xmlns:p14="http://schemas.microsoft.com/office/powerpoint/2010/main" val="2090392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23</a:t>
            </a:fld>
            <a:endParaRPr lang="nb-NO" dirty="0"/>
          </a:p>
        </p:txBody>
      </p:sp>
    </p:spTree>
    <p:extLst>
      <p:ext uri="{BB962C8B-B14F-4D97-AF65-F5344CB8AC3E}">
        <p14:creationId xmlns:p14="http://schemas.microsoft.com/office/powerpoint/2010/main" val="139668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24</a:t>
            </a:fld>
            <a:endParaRPr lang="nb-NO" dirty="0"/>
          </a:p>
        </p:txBody>
      </p:sp>
    </p:spTree>
    <p:extLst>
      <p:ext uri="{BB962C8B-B14F-4D97-AF65-F5344CB8AC3E}">
        <p14:creationId xmlns:p14="http://schemas.microsoft.com/office/powerpoint/2010/main" val="2081268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25</a:t>
            </a:fld>
            <a:endParaRPr lang="nb-NO" dirty="0"/>
          </a:p>
        </p:txBody>
      </p:sp>
    </p:spTree>
    <p:extLst>
      <p:ext uri="{BB962C8B-B14F-4D97-AF65-F5344CB8AC3E}">
        <p14:creationId xmlns:p14="http://schemas.microsoft.com/office/powerpoint/2010/main" val="94951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50BF349-27A5-44C1-8C69-2C3879FAD297}" type="slidenum">
              <a:rPr lang="nb-NO" smtClean="0"/>
              <a:t>5</a:t>
            </a:fld>
            <a:endParaRPr lang="nb-NO"/>
          </a:p>
        </p:txBody>
      </p:sp>
    </p:spTree>
    <p:extLst>
      <p:ext uri="{BB962C8B-B14F-4D97-AF65-F5344CB8AC3E}">
        <p14:creationId xmlns:p14="http://schemas.microsoft.com/office/powerpoint/2010/main" val="18959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50BF349-27A5-44C1-8C69-2C3879FAD297}" type="slidenum">
              <a:rPr lang="nb-NO" smtClean="0"/>
              <a:t>6</a:t>
            </a:fld>
            <a:endParaRPr lang="nb-NO"/>
          </a:p>
        </p:txBody>
      </p:sp>
    </p:spTree>
    <p:extLst>
      <p:ext uri="{BB962C8B-B14F-4D97-AF65-F5344CB8AC3E}">
        <p14:creationId xmlns:p14="http://schemas.microsoft.com/office/powerpoint/2010/main" val="50259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50BF349-27A5-44C1-8C69-2C3879FAD297}" type="slidenum">
              <a:rPr lang="nb-NO" smtClean="0"/>
              <a:t>7</a:t>
            </a:fld>
            <a:endParaRPr lang="nb-NO"/>
          </a:p>
        </p:txBody>
      </p:sp>
    </p:spTree>
    <p:extLst>
      <p:ext uri="{BB962C8B-B14F-4D97-AF65-F5344CB8AC3E}">
        <p14:creationId xmlns:p14="http://schemas.microsoft.com/office/powerpoint/2010/main" val="48788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50BF349-27A5-44C1-8C69-2C3879FAD297}" type="slidenum">
              <a:rPr lang="nb-NO" smtClean="0"/>
              <a:t>8</a:t>
            </a:fld>
            <a:endParaRPr lang="nb-NO"/>
          </a:p>
        </p:txBody>
      </p:sp>
    </p:spTree>
    <p:extLst>
      <p:ext uri="{BB962C8B-B14F-4D97-AF65-F5344CB8AC3E}">
        <p14:creationId xmlns:p14="http://schemas.microsoft.com/office/powerpoint/2010/main" val="105886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50BF349-27A5-44C1-8C69-2C3879FAD297}" type="slidenum">
              <a:rPr lang="nb-NO" smtClean="0"/>
              <a:t>9</a:t>
            </a:fld>
            <a:endParaRPr lang="nb-NO"/>
          </a:p>
        </p:txBody>
      </p:sp>
    </p:spTree>
    <p:extLst>
      <p:ext uri="{BB962C8B-B14F-4D97-AF65-F5344CB8AC3E}">
        <p14:creationId xmlns:p14="http://schemas.microsoft.com/office/powerpoint/2010/main" val="235311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10</a:t>
            </a:fld>
            <a:endParaRPr lang="nb-NO" dirty="0"/>
          </a:p>
        </p:txBody>
      </p:sp>
    </p:spTree>
    <p:extLst>
      <p:ext uri="{BB962C8B-B14F-4D97-AF65-F5344CB8AC3E}">
        <p14:creationId xmlns:p14="http://schemas.microsoft.com/office/powerpoint/2010/main" val="103350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11</a:t>
            </a:fld>
            <a:endParaRPr lang="nb-NO" dirty="0"/>
          </a:p>
        </p:txBody>
      </p:sp>
    </p:spTree>
    <p:extLst>
      <p:ext uri="{BB962C8B-B14F-4D97-AF65-F5344CB8AC3E}">
        <p14:creationId xmlns:p14="http://schemas.microsoft.com/office/powerpoint/2010/main" val="153448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348F-9D76-43D0-8711-48540A9E5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9FC252-C438-409F-A678-275103017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29C85F-D5CB-4E84-99AE-DF90DE7912C5}"/>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C3D60C72-3632-46BC-AD01-A90144DCC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3601A4-AB82-4FD5-917A-F31B9576012A}"/>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94083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05D4-64F4-4076-B725-C678970F76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50B9B3-F5AA-4530-9AA2-195399B6E5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9F816-4E01-4FB9-AB8C-96B0992B6C0F}"/>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C5B8ECF3-5DA0-4E70-8290-67E13EF6D7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3A9AC6-4176-41EA-A71D-4A714A2EF4D1}"/>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202385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15C861-C59D-4A56-94A1-0768FCBAFA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71E250-6A79-424A-BCCE-FB708033A0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90BFF0-A911-496C-AB36-A1E7B1B0F100}"/>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5352B16D-ADBC-40C8-AF28-ED0ACCDFBC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E2858-A7CB-40B6-BB55-753A2AF03A1A}"/>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93989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telslide">
    <p:spTree>
      <p:nvGrpSpPr>
        <p:cNvPr id="1" name=""/>
        <p:cNvGrpSpPr/>
        <p:nvPr/>
      </p:nvGrpSpPr>
      <p:grpSpPr>
        <a:xfrm>
          <a:off x="0" y="0"/>
          <a:ext cx="0" cy="0"/>
          <a:chOff x="0" y="0"/>
          <a:chExt cx="0" cy="0"/>
        </a:xfrm>
      </p:grpSpPr>
      <p:sp>
        <p:nvSpPr>
          <p:cNvPr id="11" name="Tittel 1"/>
          <p:cNvSpPr>
            <a:spLocks noGrp="1"/>
          </p:cNvSpPr>
          <p:nvPr>
            <p:ph type="ctrTitle"/>
          </p:nvPr>
        </p:nvSpPr>
        <p:spPr>
          <a:xfrm>
            <a:off x="695325" y="2617200"/>
            <a:ext cx="10728675" cy="738664"/>
          </a:xfrm>
        </p:spPr>
        <p:txBody>
          <a:bodyPr anchor="b">
            <a:noAutofit/>
          </a:bodyPr>
          <a:lstStyle>
            <a:lvl1pPr>
              <a:defRPr sz="4800">
                <a:solidFill>
                  <a:schemeClr val="bg1"/>
                </a:solidFill>
              </a:defRPr>
            </a:lvl1pPr>
          </a:lstStyle>
          <a:p>
            <a:r>
              <a:rPr lang="nb-NO"/>
              <a:t>Klikk for å redigere tittelstil</a:t>
            </a:r>
            <a:endParaRPr lang="nb-NO" dirty="0"/>
          </a:p>
        </p:txBody>
      </p:sp>
      <p:sp>
        <p:nvSpPr>
          <p:cNvPr id="12" name="Undertittel 2"/>
          <p:cNvSpPr>
            <a:spLocks noGrp="1"/>
          </p:cNvSpPr>
          <p:nvPr>
            <p:ph type="subTitle" idx="1"/>
          </p:nvPr>
        </p:nvSpPr>
        <p:spPr>
          <a:xfrm>
            <a:off x="695325" y="3502800"/>
            <a:ext cx="10728675" cy="369332"/>
          </a:xfrm>
          <a:prstGeom prst="rect">
            <a:avLst/>
          </a:prstGeom>
        </p:spPr>
        <p:txBody>
          <a:bodyPr lIns="0" tIns="0" rIns="0" bIns="0" anchor="t" anchorCtr="0">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4" name="Plassholder for tekst 12"/>
          <p:cNvSpPr>
            <a:spLocks noGrp="1"/>
          </p:cNvSpPr>
          <p:nvPr>
            <p:ph type="body" sz="quarter" idx="13" hasCustomPrompt="1"/>
          </p:nvPr>
        </p:nvSpPr>
        <p:spPr>
          <a:xfrm>
            <a:off x="695325" y="3956400"/>
            <a:ext cx="10728675" cy="336550"/>
          </a:xfrm>
          <a:prstGeom prst="rect">
            <a:avLst/>
          </a:prstGeom>
        </p:spPr>
        <p:txBody>
          <a:bodyPr lIns="0" tIns="0" rIns="0" bIns="0" anchor="t" anchorCtr="0">
            <a:noAutofit/>
          </a:bodyPr>
          <a:lstStyle>
            <a:lvl1pPr marL="0" indent="0">
              <a:buNone/>
              <a:defRPr>
                <a:solidFill>
                  <a:schemeClr val="bg1"/>
                </a:solidFill>
              </a:defRPr>
            </a:lvl1pPr>
          </a:lstStyle>
          <a:p>
            <a:pPr lvl="0"/>
            <a:r>
              <a:rPr lang="nb-NO" dirty="0"/>
              <a:t>Dato</a:t>
            </a:r>
          </a:p>
        </p:txBody>
      </p:sp>
      <p:sp>
        <p:nvSpPr>
          <p:cNvPr id="6" name="Plassholder for tekst 6"/>
          <p:cNvSpPr>
            <a:spLocks noGrp="1"/>
          </p:cNvSpPr>
          <p:nvPr>
            <p:ph type="body" sz="quarter" idx="12" hasCustomPrompt="1"/>
          </p:nvPr>
        </p:nvSpPr>
        <p:spPr>
          <a:xfrm>
            <a:off x="10821600" y="406800"/>
            <a:ext cx="676800" cy="540000"/>
          </a:xfrm>
          <a:prstGeom prst="rect">
            <a:avLst/>
          </a:prstGeom>
          <a:blipFill>
            <a:blip r:embed="rId2"/>
            <a:stretch>
              <a:fillRect/>
            </a:stretch>
          </a:blipFill>
        </p:spPr>
        <p:txBody>
          <a:bodyPr/>
          <a:lstStyle>
            <a:lvl1pPr marL="0" indent="0">
              <a:buNone/>
              <a:defRPr sz="100">
                <a:solidFill>
                  <a:schemeClr val="bg1"/>
                </a:solidFill>
              </a:defRPr>
            </a:lvl1pPr>
          </a:lstStyle>
          <a:p>
            <a:pPr lvl="0"/>
            <a:r>
              <a:rPr lang="nb-NO" dirty="0"/>
              <a:t>.</a:t>
            </a:r>
          </a:p>
        </p:txBody>
      </p:sp>
      <p:pic>
        <p:nvPicPr>
          <p:cNvPr id="3" name="Bilde 2"/>
          <p:cNvPicPr>
            <a:picLocks noChangeAspect="1"/>
          </p:cNvPicPr>
          <p:nvPr userDrawn="1"/>
        </p:nvPicPr>
        <p:blipFill>
          <a:blip r:embed="rId3"/>
          <a:stretch>
            <a:fillRect/>
          </a:stretch>
        </p:blipFill>
        <p:spPr>
          <a:xfrm>
            <a:off x="10821600" y="406800"/>
            <a:ext cx="676800" cy="543014"/>
          </a:xfrm>
          <a:prstGeom prst="rect">
            <a:avLst/>
          </a:prstGeom>
        </p:spPr>
      </p:pic>
      <p:sp>
        <p:nvSpPr>
          <p:cNvPr id="7" name="Plassholder for lysbildenummer 6"/>
          <p:cNvSpPr>
            <a:spLocks noGrp="1"/>
          </p:cNvSpPr>
          <p:nvPr>
            <p:ph type="sldNum" sz="quarter" idx="11"/>
          </p:nvPr>
        </p:nvSpPr>
        <p:spPr>
          <a:xfrm>
            <a:off x="695325" y="6264000"/>
            <a:ext cx="2743200" cy="203199"/>
          </a:xfrm>
        </p:spPr>
        <p:txBody>
          <a:bodyPr/>
          <a:lstStyle>
            <a:lvl1pPr>
              <a:defRPr>
                <a:solidFill>
                  <a:schemeClr val="bg1"/>
                </a:solidFill>
              </a:defRPr>
            </a:lvl1pPr>
          </a:lstStyle>
          <a:p>
            <a:fld id="{0A3ED7E7-E538-48B7-BF27-18C497C3E180}" type="slidenum">
              <a:rPr lang="nb-NO" smtClean="0"/>
              <a:pPr/>
              <a:t>‹#›</a:t>
            </a:fld>
            <a:endParaRPr lang="nb-NO" dirty="0"/>
          </a:p>
        </p:txBody>
      </p:sp>
      <p:sp>
        <p:nvSpPr>
          <p:cNvPr id="9" name="Plassholder for bunntekst 5"/>
          <p:cNvSpPr>
            <a:spLocks noGrp="1"/>
          </p:cNvSpPr>
          <p:nvPr>
            <p:ph type="ftr" sz="quarter" idx="3"/>
          </p:nvPr>
        </p:nvSpPr>
        <p:spPr>
          <a:xfrm>
            <a:off x="7381200" y="6264000"/>
            <a:ext cx="4114800" cy="206374"/>
          </a:xfrm>
          <a:prstGeom prst="rect">
            <a:avLst/>
          </a:prstGeom>
        </p:spPr>
        <p:txBody>
          <a:bodyPr vert="horz" lIns="0" tIns="0" rIns="0" bIns="0" rtlCol="0" anchor="ctr"/>
          <a:lstStyle>
            <a:lvl1pPr algn="r">
              <a:defRPr sz="1200">
                <a:solidFill>
                  <a:schemeClr val="bg1"/>
                </a:solidFill>
              </a:defRPr>
            </a:lvl1pPr>
          </a:lstStyle>
          <a:p>
            <a:r>
              <a:rPr lang="nb-NO" dirty="0"/>
              <a:t>Norges miljø- og biovitenskapelige universitet</a:t>
            </a:r>
          </a:p>
        </p:txBody>
      </p:sp>
      <p:cxnSp>
        <p:nvCxnSpPr>
          <p:cNvPr id="10" name="Rett linje 9"/>
          <p:cNvCxnSpPr/>
          <p:nvPr userDrawn="1"/>
        </p:nvCxnSpPr>
        <p:spPr>
          <a:xfrm>
            <a:off x="695325" y="6237000"/>
            <a:ext cx="108013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008836"/>
      </p:ext>
    </p:extLst>
  </p:cSld>
  <p:clrMapOvr>
    <a:masterClrMapping/>
  </p:clrMapOvr>
  <p:extLst>
    <p:ext uri="{DCECCB84-F9BA-43D5-87BE-67443E8EF086}">
      <p15:sldGuideLst xmlns:p15="http://schemas.microsoft.com/office/powerpoint/2012/main">
        <p15:guide id="1" orient="horz" pos="2160">
          <p15:clr>
            <a:srgbClr val="FBAE40"/>
          </p15:clr>
        </p15:guide>
        <p15:guide id="2" pos="72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vslutning">
    <p:bg>
      <p:bgPr>
        <a:solidFill>
          <a:srgbClr val="009D7F"/>
        </a:solidFill>
        <a:effectLst/>
      </p:bgPr>
    </p:bg>
    <p:spTree>
      <p:nvGrpSpPr>
        <p:cNvPr id="1" name=""/>
        <p:cNvGrpSpPr/>
        <p:nvPr/>
      </p:nvGrpSpPr>
      <p:grpSpPr>
        <a:xfrm>
          <a:off x="0" y="0"/>
          <a:ext cx="0" cy="0"/>
          <a:chOff x="0" y="0"/>
          <a:chExt cx="0" cy="0"/>
        </a:xfrm>
      </p:grpSpPr>
      <p:sp>
        <p:nvSpPr>
          <p:cNvPr id="6" name="Tittel 1"/>
          <p:cNvSpPr>
            <a:spLocks noGrp="1"/>
          </p:cNvSpPr>
          <p:nvPr>
            <p:ph type="ctrTitle"/>
          </p:nvPr>
        </p:nvSpPr>
        <p:spPr>
          <a:xfrm>
            <a:off x="768000" y="2205000"/>
            <a:ext cx="10656000" cy="738664"/>
          </a:xfrm>
        </p:spPr>
        <p:txBody>
          <a:bodyPr anchor="b">
            <a:normAutofit/>
          </a:bodyPr>
          <a:lstStyle>
            <a:lvl1pPr>
              <a:defRPr sz="3600">
                <a:solidFill>
                  <a:schemeClr val="bg1"/>
                </a:solidFill>
              </a:defRPr>
            </a:lvl1pPr>
          </a:lstStyle>
          <a:p>
            <a:r>
              <a:rPr lang="nb-NO"/>
              <a:t>Klikk for å redigere tittelstil</a:t>
            </a:r>
            <a:endParaRPr lang="nb-NO" dirty="0"/>
          </a:p>
        </p:txBody>
      </p:sp>
      <p:sp>
        <p:nvSpPr>
          <p:cNvPr id="4" name="TekstSylinder 3"/>
          <p:cNvSpPr txBox="1"/>
          <p:nvPr userDrawn="1"/>
        </p:nvSpPr>
        <p:spPr>
          <a:xfrm>
            <a:off x="551384" y="4077072"/>
            <a:ext cx="1224136" cy="2232248"/>
          </a:xfrm>
          <a:prstGeom prst="rect">
            <a:avLst/>
          </a:prstGeom>
          <a:noFill/>
        </p:spPr>
        <p:txBody>
          <a:bodyPr wrap="square" rtlCol="0">
            <a:spAutoFit/>
          </a:bodyPr>
          <a:lstStyle/>
          <a:p>
            <a:endParaRPr lang="nb-NO" dirty="0"/>
          </a:p>
        </p:txBody>
      </p:sp>
      <p:pic>
        <p:nvPicPr>
          <p:cNvPr id="9" name="Bilde 8"/>
          <p:cNvPicPr>
            <a:picLocks noChangeAspect="1"/>
          </p:cNvPicPr>
          <p:nvPr userDrawn="1"/>
        </p:nvPicPr>
        <p:blipFill>
          <a:blip r:embed="rId2"/>
          <a:stretch>
            <a:fillRect/>
          </a:stretch>
        </p:blipFill>
        <p:spPr>
          <a:xfrm>
            <a:off x="750000" y="4051894"/>
            <a:ext cx="10692000" cy="2329434"/>
          </a:xfrm>
          <a:prstGeom prst="rect">
            <a:avLst/>
          </a:prstGeom>
        </p:spPr>
      </p:pic>
      <p:pic>
        <p:nvPicPr>
          <p:cNvPr id="10" name="Bilde 9"/>
          <p:cNvPicPr>
            <a:picLocks noChangeAspect="1"/>
          </p:cNvPicPr>
          <p:nvPr userDrawn="1"/>
        </p:nvPicPr>
        <p:blipFill>
          <a:blip r:embed="rId3"/>
          <a:stretch>
            <a:fillRect/>
          </a:stretch>
        </p:blipFill>
        <p:spPr>
          <a:xfrm>
            <a:off x="10821600" y="406800"/>
            <a:ext cx="676800" cy="543014"/>
          </a:xfrm>
          <a:prstGeom prst="rect">
            <a:avLst/>
          </a:prstGeom>
        </p:spPr>
      </p:pic>
      <p:sp>
        <p:nvSpPr>
          <p:cNvPr id="2" name="Plassholder for bunntekst 1"/>
          <p:cNvSpPr>
            <a:spLocks noGrp="1"/>
          </p:cNvSpPr>
          <p:nvPr>
            <p:ph type="ftr" sz="quarter" idx="10"/>
          </p:nvPr>
        </p:nvSpPr>
        <p:spPr/>
        <p:txBody>
          <a:bodyPr/>
          <a:lstStyle/>
          <a:p>
            <a:r>
              <a:rPr lang="nb-NO" dirty="0"/>
              <a:t>Norges miljø- og biovitenskapelige universitet</a:t>
            </a:r>
          </a:p>
        </p:txBody>
      </p:sp>
      <p:sp>
        <p:nvSpPr>
          <p:cNvPr id="3" name="Plassholder for lysbildenummer 2"/>
          <p:cNvSpPr>
            <a:spLocks noGrp="1"/>
          </p:cNvSpPr>
          <p:nvPr>
            <p:ph type="sldNum" sz="quarter" idx="11"/>
          </p:nvPr>
        </p:nvSpPr>
        <p:spPr/>
        <p:txBody>
          <a:bodyPr/>
          <a:lstStyle/>
          <a:p>
            <a:fld id="{0A3ED7E7-E538-48B7-BF27-18C497C3E180}" type="slidenum">
              <a:rPr lang="nb-NO" smtClean="0"/>
              <a:pPr/>
              <a:t>‹#›</a:t>
            </a:fld>
            <a:endParaRPr lang="nb-NO" dirty="0"/>
          </a:p>
        </p:txBody>
      </p:sp>
    </p:spTree>
    <p:extLst>
      <p:ext uri="{BB962C8B-B14F-4D97-AF65-F5344CB8AC3E}">
        <p14:creationId xmlns:p14="http://schemas.microsoft.com/office/powerpoint/2010/main" val="4995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2" name="Tittel 1"/>
          <p:cNvSpPr>
            <a:spLocks noGrp="1"/>
          </p:cNvSpPr>
          <p:nvPr>
            <p:ph type="title"/>
          </p:nvPr>
        </p:nvSpPr>
        <p:spPr>
          <a:xfrm>
            <a:off x="479376" y="384358"/>
            <a:ext cx="9588000" cy="533642"/>
          </a:xfrm>
        </p:spPr>
        <p:txBody>
          <a:bodyPr/>
          <a:lstStyle/>
          <a:p>
            <a:r>
              <a:rPr lang="nb-NO"/>
              <a:t>Klikk for å redigere tittelstil</a:t>
            </a:r>
          </a:p>
        </p:txBody>
      </p:sp>
      <p:sp>
        <p:nvSpPr>
          <p:cNvPr id="3" name="Plassholder for innhold 2"/>
          <p:cNvSpPr>
            <a:spLocks noGrp="1"/>
          </p:cNvSpPr>
          <p:nvPr>
            <p:ph idx="1"/>
          </p:nvPr>
        </p:nvSpPr>
        <p:spPr>
          <a:xfrm>
            <a:off x="695325" y="1268760"/>
            <a:ext cx="10801350" cy="4671240"/>
          </a:xfrm>
          <a:prstGeom prst="rect">
            <a:avLst/>
          </a:prstGeom>
        </p:spPr>
        <p:txBody>
          <a:bodyPr lIns="0" tIns="0" rIns="0" bIns="0"/>
          <a:lstStyle>
            <a:lvl1pPr>
              <a:lnSpc>
                <a:spcPts val="2800"/>
              </a:lnSpc>
              <a:spcBef>
                <a:spcPts val="1200"/>
              </a:spcBef>
              <a:defRPr sz="2200" baseline="0">
                <a:latin typeface="+mn-lt"/>
              </a:defRPr>
            </a:lvl1pPr>
            <a:lvl2pPr>
              <a:lnSpc>
                <a:spcPts val="2800"/>
              </a:lnSpc>
              <a:spcBef>
                <a:spcPts val="1200"/>
              </a:spcBef>
              <a:defRPr sz="2200" baseline="0">
                <a:latin typeface="+mn-lt"/>
              </a:defRPr>
            </a:lvl2pPr>
            <a:lvl3pPr>
              <a:lnSpc>
                <a:spcPts val="2800"/>
              </a:lnSpc>
              <a:spcBef>
                <a:spcPts val="1200"/>
              </a:spcBef>
              <a:defRPr sz="2200" baseline="0">
                <a:latin typeface="+mn-lt"/>
              </a:defRPr>
            </a:lvl3pPr>
            <a:lvl4pPr>
              <a:lnSpc>
                <a:spcPts val="2800"/>
              </a:lnSpc>
              <a:spcBef>
                <a:spcPts val="1200"/>
              </a:spcBef>
              <a:defRPr sz="2200" baseline="0">
                <a:latin typeface="+mn-lt"/>
              </a:defRPr>
            </a:lvl4pPr>
            <a:lvl5pPr>
              <a:lnSpc>
                <a:spcPts val="2800"/>
              </a:lnSpc>
              <a:spcBef>
                <a:spcPts val="1200"/>
              </a:spcBef>
              <a:defRPr sz="2200" baseline="0">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bunntekst 3"/>
          <p:cNvSpPr>
            <a:spLocks noGrp="1"/>
          </p:cNvSpPr>
          <p:nvPr>
            <p:ph type="ftr" sz="quarter" idx="10"/>
          </p:nvPr>
        </p:nvSpPr>
        <p:spPr/>
        <p:txBody>
          <a:bodyPr/>
          <a:lstStyle/>
          <a:p>
            <a:r>
              <a:rPr lang="nb-NO" dirty="0"/>
              <a:t>Norges miljø- og biovitenskapelige universitet</a:t>
            </a:r>
          </a:p>
        </p:txBody>
      </p:sp>
      <p:sp>
        <p:nvSpPr>
          <p:cNvPr id="5" name="Plassholder for lysbildenummer 4"/>
          <p:cNvSpPr>
            <a:spLocks noGrp="1"/>
          </p:cNvSpPr>
          <p:nvPr>
            <p:ph type="sldNum" sz="quarter" idx="11"/>
          </p:nvPr>
        </p:nvSpPr>
        <p:spPr/>
        <p:txBody>
          <a:bodyPr/>
          <a:lstStyle/>
          <a:p>
            <a:fld id="{0A3ED7E7-E538-48B7-BF27-18C497C3E180}" type="slidenum">
              <a:rPr lang="nb-NO" smtClean="0"/>
              <a:pPr/>
              <a:t>‹#›</a:t>
            </a:fld>
            <a:endParaRPr lang="nb-NO" dirty="0"/>
          </a:p>
        </p:txBody>
      </p:sp>
    </p:spTree>
    <p:extLst>
      <p:ext uri="{BB962C8B-B14F-4D97-AF65-F5344CB8AC3E}">
        <p14:creationId xmlns:p14="http://schemas.microsoft.com/office/powerpoint/2010/main" val="232104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6F14-82F2-4534-BC93-D15EF7F4EF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2591EB-A81C-419C-ADE2-F78B5BE6A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4D3D0B-714E-4F87-A729-8F35498F6C80}"/>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B45BFDD6-C927-43D2-8D6B-7276A0654B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AC636-1C42-4236-87C2-C10D9E938A8E}"/>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154134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4BCF-FF86-48FB-B06C-BF51E68D3C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4ACA56-A272-4D8C-8591-1782FF2AD1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104D5D-09CF-4942-A445-2DBB70B71A0F}"/>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43A7E0BE-E08E-42A6-93D7-56CD3ED5E4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629DA1-B653-4C49-9AF1-62259D6137D3}"/>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389613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8976-A18B-4F78-A5BE-7B0633AB93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49D26A-DCCF-40A5-B06B-0A7DD6F9DE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5DF1C8-F4C8-4485-9346-14D0447D53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74EF2C-BBEC-457F-84C1-915319DA7EA8}"/>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6" name="Footer Placeholder 5">
            <a:extLst>
              <a:ext uri="{FF2B5EF4-FFF2-40B4-BE49-F238E27FC236}">
                <a16:creationId xmlns:a16="http://schemas.microsoft.com/office/drawing/2014/main" id="{F3A58AFD-FEA7-4738-8AA7-D39E245091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D8FBA7-E1E9-4299-AC7A-D7906FEE0407}"/>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3851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D3AB-F172-48D7-BB55-B61EF46438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32B68-C760-478E-B575-B9AE481A57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71CAE-41CF-4516-B650-B4BD4BFC1B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08B657-1285-4C50-B239-DE5701016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19FF43-1567-4141-A365-D9D5D4216E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CACBB-55DC-4618-ACAC-1F71FBA6637E}"/>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8" name="Footer Placeholder 7">
            <a:extLst>
              <a:ext uri="{FF2B5EF4-FFF2-40B4-BE49-F238E27FC236}">
                <a16:creationId xmlns:a16="http://schemas.microsoft.com/office/drawing/2014/main" id="{BDBF8049-783C-44C8-AF48-A5C341FB33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DE08FC-585F-48C2-B9B6-ACF869D2231E}"/>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22364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590B-8DD4-49AD-9E4A-3719646345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0013D8-86B4-4838-BF0B-71BEB6A8F2CC}"/>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4" name="Footer Placeholder 3">
            <a:extLst>
              <a:ext uri="{FF2B5EF4-FFF2-40B4-BE49-F238E27FC236}">
                <a16:creationId xmlns:a16="http://schemas.microsoft.com/office/drawing/2014/main" id="{471EC7A0-133B-45E6-90CF-7A337D6E5D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112FD8-A94A-4DA0-A598-3C57DF8DBF33}"/>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257481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D812D-63B1-4783-85FF-0CF2CC11C71E}"/>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3" name="Footer Placeholder 2">
            <a:extLst>
              <a:ext uri="{FF2B5EF4-FFF2-40B4-BE49-F238E27FC236}">
                <a16:creationId xmlns:a16="http://schemas.microsoft.com/office/drawing/2014/main" id="{B90170AC-5B15-412A-BC8B-EE937EA29C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188714-84FE-46F3-A188-7B490C4A5DFE}"/>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406017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1E48-79E9-4F85-B9CD-F8894ABE5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4708C2-EE97-4269-AB23-D3A350DE1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592B94-0963-4252-9AA2-D1971D1BA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40714-F575-4E20-B89C-E1B431CE2B91}"/>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6" name="Footer Placeholder 5">
            <a:extLst>
              <a:ext uri="{FF2B5EF4-FFF2-40B4-BE49-F238E27FC236}">
                <a16:creationId xmlns:a16="http://schemas.microsoft.com/office/drawing/2014/main" id="{4109CE45-7156-4194-9F19-B84511E23D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5DDC8D-E504-4C52-ACCA-DFCDE84ADF5A}"/>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421661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4992-03C4-4B76-ABE8-51A180A047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4663B8-EA7B-465D-988B-4334A674F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3DB0A4-ABAE-40E8-83F8-034E19FDB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EA8CA-26B4-441B-8E55-7DAF62DE54C8}"/>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6" name="Footer Placeholder 5">
            <a:extLst>
              <a:ext uri="{FF2B5EF4-FFF2-40B4-BE49-F238E27FC236}">
                <a16:creationId xmlns:a16="http://schemas.microsoft.com/office/drawing/2014/main" id="{6E7AE4CD-6D4C-431E-AFCC-DD599E6AD7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D7EB99-E785-4FDE-8139-C2F1BF704E4F}"/>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102987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B786F2-6648-403A-8563-D5B6B819A1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7DFAEC-CAF9-4CD4-8369-DD8CC16C1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AAC5FF-45B0-4E20-B34A-6A007AFF2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F2A97D71-3B39-49A2-BDF5-187450714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0C649C-8C4C-4E38-96A0-B2E0A3502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63823-CABF-465A-85CD-33187D44BE88}" type="slidenum">
              <a:rPr lang="en-GB" smtClean="0"/>
              <a:t>‹#›</a:t>
            </a:fld>
            <a:endParaRPr lang="en-GB"/>
          </a:p>
        </p:txBody>
      </p:sp>
    </p:spTree>
    <p:extLst>
      <p:ext uri="{BB962C8B-B14F-4D97-AF65-F5344CB8AC3E}">
        <p14:creationId xmlns:p14="http://schemas.microsoft.com/office/powerpoint/2010/main" val="239990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s://www.nbf.no/tall-og-fakta/nokkeltall-bilbransjen/"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D6B62B-F994-4C9E-847F-B62C86F1F325}"/>
              </a:ext>
            </a:extLst>
          </p:cNvPr>
          <p:cNvSpPr/>
          <p:nvPr/>
        </p:nvSpPr>
        <p:spPr>
          <a:xfrm>
            <a:off x="0" y="-105462"/>
            <a:ext cx="12192000" cy="6963462"/>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7" name="Tittel 6"/>
          <p:cNvSpPr>
            <a:spLocks noGrp="1"/>
          </p:cNvSpPr>
          <p:nvPr>
            <p:ph type="ctrTitle"/>
          </p:nvPr>
        </p:nvSpPr>
        <p:spPr>
          <a:xfrm>
            <a:off x="1" y="1971155"/>
            <a:ext cx="12191998" cy="738664"/>
          </a:xfrm>
        </p:spPr>
        <p:txBody>
          <a:bodyPr vert="horz" lIns="91440" tIns="45720" rIns="91440" bIns="45720" rtlCol="0" anchor="b">
            <a:noAutofit/>
          </a:bodyPr>
          <a:lstStyle/>
          <a:p>
            <a:pPr algn="ctr"/>
            <a:r>
              <a:rPr lang="nb-NO" sz="4600" dirty="0">
                <a:solidFill>
                  <a:schemeClr val="tx1">
                    <a:lumMod val="95000"/>
                    <a:lumOff val="5000"/>
                  </a:schemeClr>
                </a:solidFill>
              </a:rPr>
              <a:t>BUS101_Bedriftsøkonomiske sammenhenger</a:t>
            </a:r>
          </a:p>
        </p:txBody>
      </p:sp>
      <p:sp>
        <p:nvSpPr>
          <p:cNvPr id="8" name="Undertittel 7"/>
          <p:cNvSpPr>
            <a:spLocks noGrp="1"/>
          </p:cNvSpPr>
          <p:nvPr>
            <p:ph type="subTitle" idx="1"/>
          </p:nvPr>
        </p:nvSpPr>
        <p:spPr>
          <a:xfrm>
            <a:off x="0" y="3076723"/>
            <a:ext cx="12155648" cy="369332"/>
          </a:xfrm>
        </p:spPr>
        <p:txBody>
          <a:bodyPr/>
          <a:lstStyle/>
          <a:p>
            <a:pPr algn="ctr"/>
            <a:r>
              <a:rPr lang="nb-NO" sz="3200" b="1" dirty="0">
                <a:latin typeface="+mj-lt"/>
                <a:ea typeface="+mj-ea"/>
                <a:cs typeface="+mj-cs"/>
              </a:rPr>
              <a:t>Forelesning #5; Økonomi- og virksomhetsstyring, Del 1</a:t>
            </a:r>
          </a:p>
        </p:txBody>
      </p:sp>
      <p:sp>
        <p:nvSpPr>
          <p:cNvPr id="10" name="Undertittel 7">
            <a:extLst>
              <a:ext uri="{FF2B5EF4-FFF2-40B4-BE49-F238E27FC236}">
                <a16:creationId xmlns:a16="http://schemas.microsoft.com/office/drawing/2014/main" id="{77164B6F-9709-43F7-95F9-1C08D25DD089}"/>
              </a:ext>
            </a:extLst>
          </p:cNvPr>
          <p:cNvSpPr txBox="1">
            <a:spLocks/>
          </p:cNvSpPr>
          <p:nvPr/>
        </p:nvSpPr>
        <p:spPr>
          <a:xfrm>
            <a:off x="0" y="3923427"/>
            <a:ext cx="12191999" cy="36933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r>
              <a:rPr lang="nb-NO" dirty="0">
                <a:solidFill>
                  <a:schemeClr val="tx1">
                    <a:lumMod val="95000"/>
                    <a:lumOff val="5000"/>
                  </a:schemeClr>
                </a:solidFill>
                <a:latin typeface="+mj-lt"/>
                <a:ea typeface="+mj-ea"/>
                <a:cs typeface="+mj-cs"/>
              </a:rPr>
              <a:t>Onsdag, 12. oktober 2022</a:t>
            </a:r>
          </a:p>
        </p:txBody>
      </p:sp>
      <p:sp>
        <p:nvSpPr>
          <p:cNvPr id="11" name="Plassholder for bunntekst 5">
            <a:extLst>
              <a:ext uri="{FF2B5EF4-FFF2-40B4-BE49-F238E27FC236}">
                <a16:creationId xmlns:a16="http://schemas.microsoft.com/office/drawing/2014/main" id="{00000A2C-0441-FCAC-8B83-3F1F2107119B}"/>
              </a:ext>
            </a:extLst>
          </p:cNvPr>
          <p:cNvSpPr>
            <a:spLocks noGrp="1"/>
          </p:cNvSpPr>
          <p:nvPr>
            <p:ph type="ftr" sz="quarter" idx="3"/>
          </p:nvPr>
        </p:nvSpPr>
        <p:spPr>
          <a:xfrm>
            <a:off x="738557" y="6293741"/>
            <a:ext cx="3859569" cy="206374"/>
          </a:xfrm>
        </p:spPr>
        <p:txBody>
          <a:bodyPr/>
          <a:lstStyle/>
          <a:p>
            <a:pPr algn="l"/>
            <a:r>
              <a:rPr lang="nb-NO" sz="1100" dirty="0"/>
              <a:t>Norges miljø- og biovitenskapelige universitet, Handelshøyskolen</a:t>
            </a:r>
          </a:p>
        </p:txBody>
      </p:sp>
      <p:sp>
        <p:nvSpPr>
          <p:cNvPr id="12" name="Plassholder for tekst 10">
            <a:extLst>
              <a:ext uri="{FF2B5EF4-FFF2-40B4-BE49-F238E27FC236}">
                <a16:creationId xmlns:a16="http://schemas.microsoft.com/office/drawing/2014/main" id="{E1FC40A0-3D24-82E6-6741-3F68E8BCC7E7}"/>
              </a:ext>
            </a:extLst>
          </p:cNvPr>
          <p:cNvSpPr txBox="1">
            <a:spLocks/>
          </p:cNvSpPr>
          <p:nvPr/>
        </p:nvSpPr>
        <p:spPr>
          <a:xfrm>
            <a:off x="351376" y="5237393"/>
            <a:ext cx="4413572" cy="873077"/>
          </a:xfrm>
          <a:prstGeom prst="rect">
            <a:avLst/>
          </a:prstGeom>
        </p:spPr>
        <p:txBody>
          <a:bodyPr lIns="0" tIns="0" rIns="0" bIns="0" anchor="t" anchorCtr="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66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34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2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b-NO" sz="1200" dirty="0">
                <a:solidFill>
                  <a:schemeClr val="tx1">
                    <a:lumMod val="95000"/>
                    <a:lumOff val="5000"/>
                  </a:schemeClr>
                </a:solidFill>
              </a:rPr>
              <a:t>Stig A. Aune </a:t>
            </a:r>
          </a:p>
          <a:p>
            <a:r>
              <a:rPr lang="nb-NO" sz="1200" dirty="0">
                <a:solidFill>
                  <a:schemeClr val="tx1">
                    <a:lumMod val="95000"/>
                    <a:lumOff val="5000"/>
                  </a:schemeClr>
                </a:solidFill>
              </a:rPr>
              <a:t>stig.aune@nmbu.no</a:t>
            </a:r>
          </a:p>
          <a:p>
            <a:r>
              <a:rPr lang="nb-NO" sz="1200" dirty="0">
                <a:solidFill>
                  <a:schemeClr val="tx1">
                    <a:lumMod val="95000"/>
                    <a:lumOff val="5000"/>
                  </a:schemeClr>
                </a:solidFill>
              </a:rPr>
              <a:t>T413</a:t>
            </a:r>
          </a:p>
          <a:p>
            <a:r>
              <a:rPr lang="nb-NO" sz="1200" dirty="0">
                <a:solidFill>
                  <a:schemeClr val="tx1">
                    <a:lumMod val="95000"/>
                    <a:lumOff val="5000"/>
                  </a:schemeClr>
                </a:solidFill>
              </a:rPr>
              <a:t>918 47 073</a:t>
            </a:r>
          </a:p>
        </p:txBody>
      </p:sp>
      <p:pic>
        <p:nvPicPr>
          <p:cNvPr id="13" name="Picture 12">
            <a:extLst>
              <a:ext uri="{FF2B5EF4-FFF2-40B4-BE49-F238E27FC236}">
                <a16:creationId xmlns:a16="http://schemas.microsoft.com/office/drawing/2014/main" id="{F358C939-57BA-3E91-9D81-631721CC5BF9}"/>
              </a:ext>
            </a:extLst>
          </p:cNvPr>
          <p:cNvPicPr>
            <a:picLocks noChangeAspect="1"/>
          </p:cNvPicPr>
          <p:nvPr/>
        </p:nvPicPr>
        <p:blipFill>
          <a:blip r:embed="rId2"/>
          <a:stretch>
            <a:fillRect/>
          </a:stretch>
        </p:blipFill>
        <p:spPr>
          <a:xfrm>
            <a:off x="351375" y="6242604"/>
            <a:ext cx="303291" cy="257511"/>
          </a:xfrm>
          <a:prstGeom prst="rect">
            <a:avLst/>
          </a:prstGeom>
        </p:spPr>
      </p:pic>
    </p:spTree>
    <p:extLst>
      <p:ext uri="{BB962C8B-B14F-4D97-AF65-F5344CB8AC3E}">
        <p14:creationId xmlns:p14="http://schemas.microsoft.com/office/powerpoint/2010/main" val="190877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21">
            <a:extLst>
              <a:ext uri="{FF2B5EF4-FFF2-40B4-BE49-F238E27FC236}">
                <a16:creationId xmlns:a16="http://schemas.microsoft.com/office/drawing/2014/main" id="{6420A5FC-BA2F-4BE3-A560-4F21A5C23591}"/>
              </a:ext>
            </a:extLst>
          </p:cNvPr>
          <p:cNvSpPr/>
          <p:nvPr/>
        </p:nvSpPr>
        <p:spPr>
          <a:xfrm>
            <a:off x="5530568" y="4031197"/>
            <a:ext cx="1368152" cy="759595"/>
          </a:xfrm>
          <a:prstGeom prst="roundRect">
            <a:avLst/>
          </a:prstGeom>
          <a:solidFill>
            <a:srgbClr val="AFC9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000" algn="ctr">
              <a:spcBef>
                <a:spcPts val="600"/>
              </a:spcBef>
            </a:pPr>
            <a:r>
              <a:rPr lang="nb-NO" sz="2400" dirty="0">
                <a:solidFill>
                  <a:schemeClr val="bg2">
                    <a:lumMod val="25000"/>
                  </a:schemeClr>
                </a:solidFill>
                <a:latin typeface="Calibri Light" panose="020F0302020204030204" pitchFamily="34" charset="0"/>
                <a:cs typeface="Calibri Light" panose="020F0302020204030204" pitchFamily="34" charset="0"/>
              </a:rPr>
              <a:t>Tallknuser</a:t>
            </a:r>
          </a:p>
        </p:txBody>
      </p:sp>
      <p:sp>
        <p:nvSpPr>
          <p:cNvPr id="3" name="Rounded Rectangle 2"/>
          <p:cNvSpPr/>
          <p:nvPr/>
        </p:nvSpPr>
        <p:spPr>
          <a:xfrm>
            <a:off x="8081413" y="2325340"/>
            <a:ext cx="3523667" cy="776655"/>
          </a:xfrm>
          <a:prstGeom prst="roundRect">
            <a:avLst/>
          </a:prstGeom>
          <a:solidFill>
            <a:srgbClr val="DCE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000" algn="ctr">
              <a:spcBef>
                <a:spcPts val="600"/>
              </a:spcBef>
            </a:pPr>
            <a:endParaRPr lang="nb-NO" sz="2400" dirty="0">
              <a:solidFill>
                <a:schemeClr val="bg2">
                  <a:lumMod val="25000"/>
                </a:schemeClr>
              </a:solidFill>
              <a:latin typeface="Calibri Light" panose="020F0302020204030204" pitchFamily="34" charset="0"/>
              <a:cs typeface="Calibri Light" panose="020F0302020204030204" pitchFamily="34" charset="0"/>
            </a:endParaRPr>
          </a:p>
          <a:p>
            <a:pPr marL="36000" algn="ctr">
              <a:spcBef>
                <a:spcPts val="600"/>
              </a:spcBef>
            </a:pPr>
            <a:r>
              <a:rPr lang="nb-NO" sz="2400" dirty="0">
                <a:solidFill>
                  <a:schemeClr val="bg2">
                    <a:lumMod val="25000"/>
                  </a:schemeClr>
                </a:solidFill>
                <a:latin typeface="Calibri Light" panose="020F0302020204030204" pitchFamily="34" charset="0"/>
                <a:cs typeface="Calibri Light" panose="020F0302020204030204" pitchFamily="34" charset="0"/>
              </a:rPr>
              <a:t>Oppmerksomhetsskapende aktiviteter</a:t>
            </a:r>
          </a:p>
          <a:p>
            <a:pPr marL="36000" algn="ctr">
              <a:spcBef>
                <a:spcPts val="600"/>
              </a:spcBef>
            </a:pPr>
            <a:endParaRPr lang="nb-NO" sz="2400" dirty="0">
              <a:solidFill>
                <a:schemeClr val="bg2">
                  <a:lumMod val="25000"/>
                </a:schemeClr>
              </a:solidFill>
              <a:latin typeface="Calibri Light" panose="020F0302020204030204" pitchFamily="34" charset="0"/>
              <a:cs typeface="Calibri Light" panose="020F0302020204030204" pitchFamily="34" charset="0"/>
            </a:endParaRPr>
          </a:p>
        </p:txBody>
      </p:sp>
      <p:sp>
        <p:nvSpPr>
          <p:cNvPr id="18" name="Rounded Rectangle 17"/>
          <p:cNvSpPr/>
          <p:nvPr/>
        </p:nvSpPr>
        <p:spPr>
          <a:xfrm>
            <a:off x="371676" y="903767"/>
            <a:ext cx="11504428" cy="917044"/>
          </a:xfrm>
          <a:prstGeom prst="roundRect">
            <a:avLst/>
          </a:prstGeom>
          <a:solidFill>
            <a:srgbClr val="AFC9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000" algn="ctr">
              <a:spcBef>
                <a:spcPts val="600"/>
              </a:spcBef>
            </a:pPr>
            <a:endParaRPr lang="nb-NO" sz="3600" dirty="0">
              <a:solidFill>
                <a:schemeClr val="bg2">
                  <a:lumMod val="25000"/>
                </a:schemeClr>
              </a:solidFill>
              <a:latin typeface="Calibri Light" panose="020F0302020204030204" pitchFamily="34" charset="0"/>
              <a:cs typeface="Calibri Light" panose="020F0302020204030204" pitchFamily="34" charset="0"/>
            </a:endParaRPr>
          </a:p>
          <a:p>
            <a:pPr marL="36000" algn="ctr">
              <a:spcBef>
                <a:spcPts val="600"/>
              </a:spcBef>
            </a:pPr>
            <a:r>
              <a:rPr lang="nb-NO" sz="3800" dirty="0">
                <a:solidFill>
                  <a:schemeClr val="bg2">
                    <a:lumMod val="25000"/>
                  </a:schemeClr>
                </a:solidFill>
                <a:latin typeface="Calibri Light" panose="020F0302020204030204" pitchFamily="34" charset="0"/>
                <a:cs typeface="Calibri Light" panose="020F0302020204030204" pitchFamily="34" charset="0"/>
              </a:rPr>
              <a:t>Økonomiavdelingen tar initiativ til og legger til rette for:</a:t>
            </a:r>
          </a:p>
          <a:p>
            <a:pPr marL="36000" algn="ctr">
              <a:spcBef>
                <a:spcPts val="600"/>
              </a:spcBef>
            </a:pPr>
            <a:endParaRPr lang="nb-NO" sz="3600" dirty="0">
              <a:solidFill>
                <a:schemeClr val="bg2">
                  <a:lumMod val="25000"/>
                </a:schemeClr>
              </a:solidFill>
              <a:latin typeface="Calibri Light" panose="020F0302020204030204" pitchFamily="34" charset="0"/>
              <a:cs typeface="Calibri Light" panose="020F0302020204030204" pitchFamily="34" charset="0"/>
            </a:endParaRPr>
          </a:p>
        </p:txBody>
      </p:sp>
      <p:sp>
        <p:nvSpPr>
          <p:cNvPr id="22" name="Rounded Rectangle 21"/>
          <p:cNvSpPr/>
          <p:nvPr/>
        </p:nvSpPr>
        <p:spPr>
          <a:xfrm>
            <a:off x="4359694" y="2342400"/>
            <a:ext cx="3528392" cy="759595"/>
          </a:xfrm>
          <a:prstGeom prst="roundRect">
            <a:avLst/>
          </a:prstGeom>
          <a:solidFill>
            <a:srgbClr val="DCE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000" algn="ctr">
              <a:spcBef>
                <a:spcPts val="600"/>
              </a:spcBef>
            </a:pPr>
            <a:r>
              <a:rPr lang="nb-NO" sz="2400" dirty="0">
                <a:solidFill>
                  <a:schemeClr val="bg2">
                    <a:lumMod val="25000"/>
                  </a:schemeClr>
                </a:solidFill>
                <a:latin typeface="Calibri Light" panose="020F0302020204030204" pitchFamily="34" charset="0"/>
                <a:cs typeface="Calibri Light" panose="020F0302020204030204" pitchFamily="34" charset="0"/>
              </a:rPr>
              <a:t>Problemløsning</a:t>
            </a:r>
          </a:p>
        </p:txBody>
      </p:sp>
      <p:cxnSp>
        <p:nvCxnSpPr>
          <p:cNvPr id="16" name="Straight Arrow Connector 15"/>
          <p:cNvCxnSpPr>
            <a:cxnSpLocks/>
            <a:stCxn id="18" idx="2"/>
            <a:endCxn id="20" idx="0"/>
          </p:cNvCxnSpPr>
          <p:nvPr/>
        </p:nvCxnSpPr>
        <p:spPr>
          <a:xfrm flipH="1">
            <a:off x="2406896" y="1820811"/>
            <a:ext cx="3716994" cy="504529"/>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42700" y="2325340"/>
            <a:ext cx="3528392" cy="759595"/>
          </a:xfrm>
          <a:prstGeom prst="roundRect">
            <a:avLst/>
          </a:prstGeom>
          <a:solidFill>
            <a:srgbClr val="DCE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000" algn="ctr">
              <a:spcBef>
                <a:spcPts val="600"/>
              </a:spcBef>
            </a:pPr>
            <a:r>
              <a:rPr lang="nb-NO" sz="2400" dirty="0">
                <a:solidFill>
                  <a:schemeClr val="bg2">
                    <a:lumMod val="25000"/>
                  </a:schemeClr>
                </a:solidFill>
                <a:latin typeface="Calibri Light" panose="020F0302020204030204" pitchFamily="34" charset="0"/>
                <a:cs typeface="Calibri Light" panose="020F0302020204030204" pitchFamily="34" charset="0"/>
              </a:rPr>
              <a:t>Prestasjonsmåling</a:t>
            </a:r>
          </a:p>
        </p:txBody>
      </p:sp>
      <p:cxnSp>
        <p:nvCxnSpPr>
          <p:cNvPr id="26" name="Straight Connector 25">
            <a:extLst>
              <a:ext uri="{FF2B5EF4-FFF2-40B4-BE49-F238E27FC236}">
                <a16:creationId xmlns:a16="http://schemas.microsoft.com/office/drawing/2014/main" id="{9B7BF45D-4B4A-49EB-877D-8E18A76F2575}"/>
              </a:ext>
            </a:extLst>
          </p:cNvPr>
          <p:cNvCxnSpPr>
            <a:cxnSpLocks/>
            <a:stCxn id="18" idx="2"/>
            <a:endCxn id="22" idx="0"/>
          </p:cNvCxnSpPr>
          <p:nvPr/>
        </p:nvCxnSpPr>
        <p:spPr>
          <a:xfrm>
            <a:off x="6123890" y="1820811"/>
            <a:ext cx="0" cy="521589"/>
          </a:xfrm>
          <a:prstGeom prst="line">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8524CC-4D7F-4E21-90A2-ECBF1547A63A}"/>
              </a:ext>
            </a:extLst>
          </p:cNvPr>
          <p:cNvCxnSpPr>
            <a:cxnSpLocks/>
            <a:stCxn id="18" idx="2"/>
            <a:endCxn id="3" idx="0"/>
          </p:cNvCxnSpPr>
          <p:nvPr/>
        </p:nvCxnSpPr>
        <p:spPr>
          <a:xfrm>
            <a:off x="6123890" y="1820811"/>
            <a:ext cx="3719357" cy="504529"/>
          </a:xfrm>
          <a:prstGeom prst="line">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Isosceles Triangle 36">
            <a:extLst>
              <a:ext uri="{FF2B5EF4-FFF2-40B4-BE49-F238E27FC236}">
                <a16:creationId xmlns:a16="http://schemas.microsoft.com/office/drawing/2014/main" id="{7A62F866-007E-49F6-A7EC-E39BDB0515D1}"/>
              </a:ext>
            </a:extLst>
          </p:cNvPr>
          <p:cNvSpPr/>
          <p:nvPr/>
        </p:nvSpPr>
        <p:spPr>
          <a:xfrm>
            <a:off x="3456397" y="4644365"/>
            <a:ext cx="5468270" cy="1108259"/>
          </a:xfrm>
          <a:prstGeom prst="triangle">
            <a:avLst>
              <a:gd name="adj" fmla="val 50502"/>
            </a:avLst>
          </a:prstGeom>
          <a:solidFill>
            <a:srgbClr val="44644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000" algn="ctr">
              <a:spcBef>
                <a:spcPts val="600"/>
              </a:spcBef>
            </a:pPr>
            <a:r>
              <a:rPr lang="nb-NO" sz="2600" b="1" dirty="0">
                <a:solidFill>
                  <a:schemeClr val="bg1"/>
                </a:solidFill>
                <a:latin typeface="Calibri Light" panose="020F0302020204030204" pitchFamily="34" charset="0"/>
                <a:cs typeface="Calibri Light" panose="020F0302020204030204" pitchFamily="34" charset="0"/>
              </a:rPr>
              <a:t>Økonomiavdelingen</a:t>
            </a:r>
          </a:p>
        </p:txBody>
      </p:sp>
      <p:pic>
        <p:nvPicPr>
          <p:cNvPr id="40" name="Picture 39">
            <a:extLst>
              <a:ext uri="{FF2B5EF4-FFF2-40B4-BE49-F238E27FC236}">
                <a16:creationId xmlns:a16="http://schemas.microsoft.com/office/drawing/2014/main" id="{AA874C7D-573B-49F2-A83C-1268F10D05B4}"/>
              </a:ext>
            </a:extLst>
          </p:cNvPr>
          <p:cNvPicPr>
            <a:picLocks noChangeAspect="1"/>
          </p:cNvPicPr>
          <p:nvPr/>
        </p:nvPicPr>
        <p:blipFill>
          <a:blip r:embed="rId3"/>
          <a:stretch>
            <a:fillRect/>
          </a:stretch>
        </p:blipFill>
        <p:spPr>
          <a:xfrm>
            <a:off x="7120965" y="3867710"/>
            <a:ext cx="761561" cy="1073526"/>
          </a:xfrm>
          <a:prstGeom prst="rect">
            <a:avLst/>
          </a:prstGeom>
        </p:spPr>
      </p:pic>
      <p:sp>
        <p:nvSpPr>
          <p:cNvPr id="41" name="Rounded Rectangle 21">
            <a:extLst>
              <a:ext uri="{FF2B5EF4-FFF2-40B4-BE49-F238E27FC236}">
                <a16:creationId xmlns:a16="http://schemas.microsoft.com/office/drawing/2014/main" id="{0FE7637B-1D5C-4529-9EA9-FF4725434671}"/>
              </a:ext>
            </a:extLst>
          </p:cNvPr>
          <p:cNvSpPr/>
          <p:nvPr/>
        </p:nvSpPr>
        <p:spPr>
          <a:xfrm>
            <a:off x="2472591" y="5165243"/>
            <a:ext cx="1677445" cy="759595"/>
          </a:xfrm>
          <a:prstGeom prst="roundRect">
            <a:avLst/>
          </a:prstGeom>
          <a:solidFill>
            <a:srgbClr val="AFC9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000" algn="ctr">
              <a:spcBef>
                <a:spcPts val="600"/>
              </a:spcBef>
            </a:pPr>
            <a:r>
              <a:rPr lang="nb-NO" sz="2400" dirty="0">
                <a:solidFill>
                  <a:schemeClr val="bg2">
                    <a:lumMod val="25000"/>
                  </a:schemeClr>
                </a:solidFill>
                <a:latin typeface="Calibri Light" panose="020F0302020204030204" pitchFamily="34" charset="0"/>
                <a:cs typeface="Calibri Light" panose="020F0302020204030204" pitchFamily="34" charset="0"/>
              </a:rPr>
              <a:t>Vaktbikkje</a:t>
            </a:r>
          </a:p>
        </p:txBody>
      </p:sp>
      <p:pic>
        <p:nvPicPr>
          <p:cNvPr id="43" name="Picture 42">
            <a:extLst>
              <a:ext uri="{FF2B5EF4-FFF2-40B4-BE49-F238E27FC236}">
                <a16:creationId xmlns:a16="http://schemas.microsoft.com/office/drawing/2014/main" id="{A54F4E7A-A49D-4EBB-BD74-9D70E640818C}"/>
              </a:ext>
            </a:extLst>
          </p:cNvPr>
          <p:cNvPicPr>
            <a:picLocks noChangeAspect="1"/>
          </p:cNvPicPr>
          <p:nvPr/>
        </p:nvPicPr>
        <p:blipFill>
          <a:blip r:embed="rId4"/>
          <a:stretch>
            <a:fillRect/>
          </a:stretch>
        </p:blipFill>
        <p:spPr>
          <a:xfrm>
            <a:off x="1357824" y="5198494"/>
            <a:ext cx="1044445" cy="759596"/>
          </a:xfrm>
          <a:prstGeom prst="rect">
            <a:avLst/>
          </a:prstGeom>
        </p:spPr>
      </p:pic>
      <p:pic>
        <p:nvPicPr>
          <p:cNvPr id="1026" name="Picture 2">
            <a:extLst>
              <a:ext uri="{FF2B5EF4-FFF2-40B4-BE49-F238E27FC236}">
                <a16:creationId xmlns:a16="http://schemas.microsoft.com/office/drawing/2014/main" id="{25274D3D-76A1-4BC2-A4D8-615D63DFCF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6529" y="4829425"/>
            <a:ext cx="1193226" cy="1108259"/>
          </a:xfrm>
          <a:prstGeom prst="rect">
            <a:avLst/>
          </a:prstGeom>
          <a:noFill/>
          <a:extLst>
            <a:ext uri="{909E8E84-426E-40DD-AFC4-6F175D3DCCD1}">
              <a14:hiddenFill xmlns:a14="http://schemas.microsoft.com/office/drawing/2010/main">
                <a:solidFill>
                  <a:srgbClr val="FFFFFF"/>
                </a:solidFill>
              </a14:hiddenFill>
            </a:ext>
          </a:extLst>
        </p:spPr>
      </p:pic>
      <p:sp>
        <p:nvSpPr>
          <p:cNvPr id="45" name="Rounded Rectangle 21">
            <a:extLst>
              <a:ext uri="{FF2B5EF4-FFF2-40B4-BE49-F238E27FC236}">
                <a16:creationId xmlns:a16="http://schemas.microsoft.com/office/drawing/2014/main" id="{FA26E9F3-5A83-45F3-A401-F4EEF08E38B2}"/>
              </a:ext>
            </a:extLst>
          </p:cNvPr>
          <p:cNvSpPr/>
          <p:nvPr/>
        </p:nvSpPr>
        <p:spPr>
          <a:xfrm>
            <a:off x="8372521" y="5168726"/>
            <a:ext cx="1368152" cy="759595"/>
          </a:xfrm>
          <a:prstGeom prst="roundRect">
            <a:avLst/>
          </a:prstGeom>
          <a:solidFill>
            <a:srgbClr val="AFC9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000" algn="ctr">
              <a:spcBef>
                <a:spcPts val="600"/>
              </a:spcBef>
            </a:pPr>
            <a:r>
              <a:rPr lang="nb-NO" sz="2400" dirty="0">
                <a:solidFill>
                  <a:schemeClr val="bg2">
                    <a:lumMod val="25000"/>
                  </a:schemeClr>
                </a:solidFill>
                <a:latin typeface="Calibri Light" panose="020F0302020204030204" pitchFamily="34" charset="0"/>
                <a:cs typeface="Calibri Light" panose="020F0302020204030204" pitchFamily="34" charset="0"/>
              </a:rPr>
              <a:t>Pedagog</a:t>
            </a:r>
          </a:p>
        </p:txBody>
      </p:sp>
      <p:sp>
        <p:nvSpPr>
          <p:cNvPr id="28" name="Footer Placeholder 8">
            <a:extLst>
              <a:ext uri="{FF2B5EF4-FFF2-40B4-BE49-F238E27FC236}">
                <a16:creationId xmlns:a16="http://schemas.microsoft.com/office/drawing/2014/main" id="{DD8D349B-8D0F-07B2-AAD7-9AAB900FEDA7}"/>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a:solidFill>
                  <a:schemeClr val="bg2">
                    <a:lumMod val="25000"/>
                  </a:schemeClr>
                </a:solidFill>
                <a:cs typeface="Calibri" panose="020F0502020204030204" pitchFamily="34" charset="0"/>
              </a:rPr>
              <a:t>BUS101_Bedriftsøkonomiske sammenhenger</a:t>
            </a:r>
            <a:endParaRPr lang="nb-NO" altLang="nb-NO" sz="700" dirty="0">
              <a:solidFill>
                <a:schemeClr val="bg2">
                  <a:lumMod val="25000"/>
                </a:schemeClr>
              </a:solidFill>
              <a:cs typeface="Calibri" panose="020F0502020204030204" pitchFamily="34" charset="0"/>
            </a:endParaRPr>
          </a:p>
        </p:txBody>
      </p:sp>
      <p:sp>
        <p:nvSpPr>
          <p:cNvPr id="30" name="Slide Number Placeholder 9">
            <a:extLst>
              <a:ext uri="{FF2B5EF4-FFF2-40B4-BE49-F238E27FC236}">
                <a16:creationId xmlns:a16="http://schemas.microsoft.com/office/drawing/2014/main" id="{CF9EE905-7667-51E8-1588-EA4C870E1BF6}"/>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10</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203880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1500" fill="hold"/>
                                        <p:tgtEl>
                                          <p:spTgt spid="36"/>
                                        </p:tgtEl>
                                        <p:attrNameLst>
                                          <p:attrName>ppt_x</p:attrName>
                                        </p:attrNameLst>
                                      </p:cBhvr>
                                      <p:tavLst>
                                        <p:tav tm="0">
                                          <p:val>
                                            <p:strVal val="0-#ppt_w/2"/>
                                          </p:val>
                                        </p:tav>
                                        <p:tav tm="100000">
                                          <p:val>
                                            <p:strVal val="#ppt_x"/>
                                          </p:val>
                                        </p:tav>
                                      </p:tavLst>
                                    </p:anim>
                                    <p:anim calcmode="lin" valueType="num">
                                      <p:cBhvr additive="base">
                                        <p:cTn id="37" dur="1500" fill="hold"/>
                                        <p:tgtEl>
                                          <p:spTgt spid="36"/>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1500" fill="hold"/>
                                        <p:tgtEl>
                                          <p:spTgt spid="3"/>
                                        </p:tgtEl>
                                        <p:attrNameLst>
                                          <p:attrName>ppt_x</p:attrName>
                                        </p:attrNameLst>
                                      </p:cBhvr>
                                      <p:tavLst>
                                        <p:tav tm="0">
                                          <p:val>
                                            <p:strVal val="0-#ppt_w/2"/>
                                          </p:val>
                                        </p:tav>
                                        <p:tav tm="100000">
                                          <p:val>
                                            <p:strVal val="#ppt_x"/>
                                          </p:val>
                                        </p:tav>
                                      </p:tavLst>
                                    </p:anim>
                                    <p:anim calcmode="lin" valueType="num">
                                      <p:cBhvr additive="base">
                                        <p:cTn id="41"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0" presetClass="entr" presetSubtype="0" fill="hold" nodeType="withEffect">
                                  <p:stCondLst>
                                    <p:cond delay="0"/>
                                  </p:stCondLst>
                                  <p:childTnLst>
                                    <p:set>
                                      <p:cBhvr>
                                        <p:cTn id="64" dur="1" fill="hold">
                                          <p:stCondLst>
                                            <p:cond delay="0"/>
                                          </p:stCondLst>
                                        </p:cTn>
                                        <p:tgtEl>
                                          <p:spTgt spid="1026"/>
                                        </p:tgtEl>
                                        <p:attrNameLst>
                                          <p:attrName>style.visibility</p:attrName>
                                        </p:attrNameLst>
                                      </p:cBhvr>
                                      <p:to>
                                        <p:strVal val="visible"/>
                                      </p:to>
                                    </p:set>
                                    <p:animEffect transition="in" filter="fade">
                                      <p:cBhvr>
                                        <p:cTn id="6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P spid="18" grpId="0" animBg="1"/>
      <p:bldP spid="22" grpId="0" animBg="1"/>
      <p:bldP spid="20" grpId="0" animBg="1"/>
      <p:bldP spid="37" grpId="0" animBg="1"/>
      <p:bldP spid="41"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F3EE"/>
        </a:solidFill>
        <a:effectLst/>
      </p:bgPr>
    </p:bg>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86390" y="6600280"/>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818923" y="6600280"/>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11</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0" y="190240"/>
            <a:ext cx="12192000" cy="701731"/>
          </a:xfrm>
          <a:noFill/>
        </p:spPr>
        <p:txBody>
          <a:bodyPr vert="horz" wrap="square" lIns="91440" tIns="45720" rIns="91440" bIns="45720" rtlCol="0" anchor="ctr">
            <a:spAutoFit/>
          </a:bodyPr>
          <a:lstStyle/>
          <a:p>
            <a:pPr algn="ctr">
              <a:lnSpc>
                <a:spcPct val="90000"/>
              </a:lnSpc>
            </a:pPr>
            <a:r>
              <a:rPr lang="nb-NO" dirty="0">
                <a:solidFill>
                  <a:schemeClr val="tx1">
                    <a:lumMod val="85000"/>
                    <a:lumOff val="15000"/>
                  </a:schemeClr>
                </a:solidFill>
                <a:latin typeface="Calibri Light" panose="020F0302020204030204" pitchFamily="34" charset="0"/>
                <a:cs typeface="Calibri Light" panose="020F0302020204030204" pitchFamily="34" charset="0"/>
              </a:rPr>
              <a:t>Økonomistyring; definisjoner betydning</a:t>
            </a:r>
          </a:p>
        </p:txBody>
      </p:sp>
      <p:sp>
        <p:nvSpPr>
          <p:cNvPr id="4" name="TextBox 3">
            <a:extLst>
              <a:ext uri="{FF2B5EF4-FFF2-40B4-BE49-F238E27FC236}">
                <a16:creationId xmlns:a16="http://schemas.microsoft.com/office/drawing/2014/main" id="{DC81BFFA-AE92-B546-1AA7-FCB9E4F3159C}"/>
              </a:ext>
            </a:extLst>
          </p:cNvPr>
          <p:cNvSpPr txBox="1"/>
          <p:nvPr/>
        </p:nvSpPr>
        <p:spPr>
          <a:xfrm>
            <a:off x="817988" y="2464242"/>
            <a:ext cx="10654542" cy="1569660"/>
          </a:xfrm>
          <a:prstGeom prst="rect">
            <a:avLst/>
          </a:prstGeom>
          <a:solidFill>
            <a:srgbClr val="C8DACB"/>
          </a:solidFill>
          <a:ln>
            <a:solidFill>
              <a:srgbClr val="446449"/>
            </a:solidFill>
          </a:ln>
          <a:effectLst>
            <a:outerShdw blurRad="50800" dist="38100" dir="2700000" algn="tl" rotWithShape="0">
              <a:prstClr val="black">
                <a:alpha val="40000"/>
              </a:prstClr>
            </a:outerShdw>
          </a:effectLst>
        </p:spPr>
        <p:txBody>
          <a:bodyPr wrap="square">
            <a:spAutoFit/>
          </a:bodyPr>
          <a:lstStyle>
            <a:defPPr>
              <a:defRPr lang="en-US"/>
            </a:defPPr>
            <a:lvl1pPr>
              <a:defRPr sz="2600">
                <a:solidFill>
                  <a:srgbClr val="222221"/>
                </a:solidFill>
                <a:latin typeface="Vrinda" panose="020B0502040204020203" pitchFamily="34" charset="0"/>
                <a:cs typeface="Vrinda" panose="020B0502040204020203" pitchFamily="34" charset="0"/>
              </a:defRPr>
            </a:lvl1pPr>
          </a:lstStyle>
          <a:p>
            <a:r>
              <a:rPr lang="nb-NO" sz="2400" dirty="0"/>
              <a:t>Bevisste tiltak for å forvalte de begrensede ressurser som finnes til rådighet, slik at virksomheten når sine mål. For langsiktig drift er det viktig at økonomistyringen understøtter strategien, og den bør påvirke adferd og fremme læring.</a:t>
            </a:r>
          </a:p>
        </p:txBody>
      </p:sp>
      <p:sp>
        <p:nvSpPr>
          <p:cNvPr id="5" name="TextBox 4">
            <a:extLst>
              <a:ext uri="{FF2B5EF4-FFF2-40B4-BE49-F238E27FC236}">
                <a16:creationId xmlns:a16="http://schemas.microsoft.com/office/drawing/2014/main" id="{9C924CEF-DBD3-84AF-DA6C-BDE751AD5C88}"/>
              </a:ext>
            </a:extLst>
          </p:cNvPr>
          <p:cNvSpPr txBox="1"/>
          <p:nvPr/>
        </p:nvSpPr>
        <p:spPr>
          <a:xfrm>
            <a:off x="817987" y="1072515"/>
            <a:ext cx="10654543" cy="1200329"/>
          </a:xfrm>
          <a:prstGeom prst="rect">
            <a:avLst/>
          </a:prstGeom>
          <a:solidFill>
            <a:srgbClr val="C8DACB"/>
          </a:solidFill>
          <a:ln>
            <a:solidFill>
              <a:srgbClr val="446449"/>
            </a:solidFill>
          </a:ln>
          <a:effectLst>
            <a:outerShdw blurRad="50800" dist="38100" dir="2700000" algn="tl" rotWithShape="0">
              <a:prstClr val="black">
                <a:alpha val="40000"/>
              </a:prstClr>
            </a:outerShdw>
          </a:effectLst>
        </p:spPr>
        <p:txBody>
          <a:bodyPr wrap="square">
            <a:spAutoFit/>
          </a:bodyPr>
          <a:lstStyle/>
          <a:p>
            <a:pPr algn="l"/>
            <a:r>
              <a:rPr lang="nb-NO" sz="2400" dirty="0">
                <a:solidFill>
                  <a:srgbClr val="222221"/>
                </a:solidFill>
                <a:latin typeface="Vrinda" panose="020B0502040204020203" pitchFamily="34" charset="0"/>
                <a:cs typeface="Vrinda" panose="020B0502040204020203" pitchFamily="34" charset="0"/>
              </a:rPr>
              <a:t>B</a:t>
            </a:r>
            <a:r>
              <a:rPr lang="nb-NO" sz="2400" b="0" i="0" u="none" strike="noStrike" baseline="0" dirty="0">
                <a:solidFill>
                  <a:srgbClr val="222221"/>
                </a:solidFill>
                <a:latin typeface="Vrinda" panose="020B0502040204020203" pitchFamily="34" charset="0"/>
                <a:cs typeface="Vrinda" panose="020B0502040204020203" pitchFamily="34" charset="0"/>
              </a:rPr>
              <a:t>idrar til at virksomhetens samlede ressurser utnyttes og utvikles effektivt, og omfatter beslutningsstøtte til virksomhetsinterne brukere gjennom fremskaffelse, analyse og kommunikasjon av verdiskapningsrelevant informasjon.</a:t>
            </a:r>
          </a:p>
        </p:txBody>
      </p:sp>
      <p:sp>
        <p:nvSpPr>
          <p:cNvPr id="8" name="Rectangle 7">
            <a:extLst>
              <a:ext uri="{FF2B5EF4-FFF2-40B4-BE49-F238E27FC236}">
                <a16:creationId xmlns:a16="http://schemas.microsoft.com/office/drawing/2014/main" id="{560FFC5E-B7B0-9742-BE16-50A37480EB33}"/>
              </a:ext>
            </a:extLst>
          </p:cNvPr>
          <p:cNvSpPr/>
          <p:nvPr/>
        </p:nvSpPr>
        <p:spPr>
          <a:xfrm>
            <a:off x="5663733" y="1127316"/>
            <a:ext cx="2520563" cy="341906"/>
          </a:xfrm>
          <a:prstGeom prst="rect">
            <a:avLst/>
          </a:prstGeom>
          <a:solidFill>
            <a:srgbClr val="FFFF00">
              <a:alpha val="23137"/>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27A323F-6F9B-92EB-483C-CDEB0F5B0B71}"/>
              </a:ext>
            </a:extLst>
          </p:cNvPr>
          <p:cNvSpPr/>
          <p:nvPr/>
        </p:nvSpPr>
        <p:spPr>
          <a:xfrm>
            <a:off x="2042987" y="1469222"/>
            <a:ext cx="2130886" cy="341906"/>
          </a:xfrm>
          <a:prstGeom prst="rect">
            <a:avLst/>
          </a:prstGeom>
          <a:solidFill>
            <a:srgbClr val="FFFF00">
              <a:alpha val="23137"/>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B3C65CD-19AD-641A-C978-8C039147F3D7}"/>
              </a:ext>
            </a:extLst>
          </p:cNvPr>
          <p:cNvSpPr/>
          <p:nvPr/>
        </p:nvSpPr>
        <p:spPr>
          <a:xfrm>
            <a:off x="6177516" y="1507419"/>
            <a:ext cx="2006780" cy="341906"/>
          </a:xfrm>
          <a:prstGeom prst="rect">
            <a:avLst/>
          </a:prstGeom>
          <a:solidFill>
            <a:srgbClr val="FFFF00">
              <a:alpha val="23137"/>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B896BA1-D040-3843-FF8A-7811950EED58}"/>
              </a:ext>
            </a:extLst>
          </p:cNvPr>
          <p:cNvSpPr/>
          <p:nvPr/>
        </p:nvSpPr>
        <p:spPr>
          <a:xfrm>
            <a:off x="3710763" y="2518975"/>
            <a:ext cx="4473533" cy="341906"/>
          </a:xfrm>
          <a:prstGeom prst="rect">
            <a:avLst/>
          </a:prstGeom>
          <a:solidFill>
            <a:srgbClr val="FFFF00">
              <a:alpha val="23137"/>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84B3A99-365B-2F1E-6B9E-BBCE4721066E}"/>
              </a:ext>
            </a:extLst>
          </p:cNvPr>
          <p:cNvSpPr/>
          <p:nvPr/>
        </p:nvSpPr>
        <p:spPr>
          <a:xfrm>
            <a:off x="3221665" y="3267793"/>
            <a:ext cx="2874335" cy="341906"/>
          </a:xfrm>
          <a:prstGeom prst="rect">
            <a:avLst/>
          </a:prstGeom>
          <a:solidFill>
            <a:srgbClr val="FFFF00">
              <a:alpha val="23137"/>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CB7F0F9-EE28-54B1-2EFC-367A8A9CA5DD}"/>
              </a:ext>
            </a:extLst>
          </p:cNvPr>
          <p:cNvSpPr/>
          <p:nvPr/>
        </p:nvSpPr>
        <p:spPr>
          <a:xfrm>
            <a:off x="7994835" y="3249072"/>
            <a:ext cx="1967872" cy="341906"/>
          </a:xfrm>
          <a:prstGeom prst="rect">
            <a:avLst/>
          </a:prstGeom>
          <a:solidFill>
            <a:srgbClr val="FFFF00">
              <a:alpha val="23137"/>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29C1519-125C-89D6-227C-3EF609BA592C}"/>
              </a:ext>
            </a:extLst>
          </p:cNvPr>
          <p:cNvSpPr/>
          <p:nvPr/>
        </p:nvSpPr>
        <p:spPr>
          <a:xfrm>
            <a:off x="863291" y="3632922"/>
            <a:ext cx="1975602" cy="341906"/>
          </a:xfrm>
          <a:prstGeom prst="rect">
            <a:avLst/>
          </a:prstGeom>
          <a:solidFill>
            <a:srgbClr val="FFFF00">
              <a:alpha val="23137"/>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5690F6E-C433-8586-00E7-E7F36453E1A7}"/>
              </a:ext>
            </a:extLst>
          </p:cNvPr>
          <p:cNvSpPr txBox="1"/>
          <p:nvPr/>
        </p:nvSpPr>
        <p:spPr>
          <a:xfrm>
            <a:off x="817987" y="4174400"/>
            <a:ext cx="10654542" cy="1326105"/>
          </a:xfrm>
          <a:prstGeom prst="rect">
            <a:avLst/>
          </a:prstGeom>
          <a:solidFill>
            <a:srgbClr val="AFC9B3"/>
          </a:solidFill>
          <a:effectLst>
            <a:outerShdw blurRad="50800" dist="38100" dir="2700000" algn="tl" rotWithShape="0">
              <a:prstClr val="black">
                <a:alpha val="40000"/>
              </a:prstClr>
            </a:outerShdw>
          </a:effectLst>
        </p:spPr>
        <p:txBody>
          <a:bodyPr wrap="square" lIns="180000" tIns="108000" rIns="180000" bIns="108000">
            <a:spAutoFit/>
          </a:bodyPr>
          <a:lstStyle/>
          <a:p>
            <a:r>
              <a:rPr lang="nb-NO" sz="2300" b="0" i="1" dirty="0">
                <a:solidFill>
                  <a:srgbClr val="373D3F"/>
                </a:solidFill>
                <a:effectLst/>
                <a:latin typeface="proxima-nova"/>
              </a:rPr>
              <a:t>Premisset: Tid, penger, arbeidskraft, verktøy, land og råvarer finnes er knappe ressurser. Det er rett og slett aldri nok ressurser til å møte alle våre behov og ønsker. </a:t>
            </a:r>
            <a:r>
              <a:rPr lang="nb-NO" sz="2300" b="1" i="1" dirty="0">
                <a:solidFill>
                  <a:srgbClr val="373D3F"/>
                </a:solidFill>
                <a:effectLst/>
                <a:latin typeface="proxima-nova"/>
              </a:rPr>
              <a:t>Uten denne knappheten ville selve grunnlaget for økonomifaget forsvinne</a:t>
            </a:r>
            <a:r>
              <a:rPr lang="nb-NO" sz="2300" b="0" i="1" dirty="0">
                <a:solidFill>
                  <a:srgbClr val="373D3F"/>
                </a:solidFill>
                <a:effectLst/>
                <a:latin typeface="proxima-nova"/>
              </a:rPr>
              <a:t>.</a:t>
            </a:r>
            <a:endParaRPr lang="nb-NO" sz="2300" i="1" dirty="0"/>
          </a:p>
        </p:txBody>
      </p:sp>
      <p:sp>
        <p:nvSpPr>
          <p:cNvPr id="20" name="TextBox 19">
            <a:extLst>
              <a:ext uri="{FF2B5EF4-FFF2-40B4-BE49-F238E27FC236}">
                <a16:creationId xmlns:a16="http://schemas.microsoft.com/office/drawing/2014/main" id="{FCD254C1-DFDE-612D-1153-21F0D66BFCEC}"/>
              </a:ext>
            </a:extLst>
          </p:cNvPr>
          <p:cNvSpPr txBox="1"/>
          <p:nvPr/>
        </p:nvSpPr>
        <p:spPr>
          <a:xfrm>
            <a:off x="3343205" y="5641003"/>
            <a:ext cx="8129324" cy="925995"/>
          </a:xfrm>
          <a:prstGeom prst="rect">
            <a:avLst/>
          </a:prstGeom>
          <a:solidFill>
            <a:srgbClr val="AFC9B3"/>
          </a:solidFill>
          <a:effectLst>
            <a:outerShdw blurRad="50800" dist="38100" dir="2700000" algn="tl" rotWithShape="0">
              <a:prstClr val="black">
                <a:alpha val="40000"/>
              </a:prstClr>
            </a:outerShdw>
          </a:effectLst>
        </p:spPr>
        <p:txBody>
          <a:bodyPr wrap="square" lIns="180000" tIns="108000" rIns="180000" bIns="108000">
            <a:spAutoFit/>
          </a:bodyPr>
          <a:lstStyle>
            <a:defPPr>
              <a:defRPr lang="en-US"/>
            </a:defPPr>
            <a:lvl1pPr>
              <a:defRPr sz="2300" b="0" i="1">
                <a:solidFill>
                  <a:srgbClr val="373D3F"/>
                </a:solidFill>
                <a:effectLst/>
                <a:latin typeface="proxima-nova"/>
              </a:defRPr>
            </a:lvl1pPr>
          </a:lstStyle>
          <a:p>
            <a:r>
              <a:rPr lang="en-GB"/>
              <a:t>Økonomistyring handler dypest</a:t>
            </a:r>
            <a:r>
              <a:rPr lang="en-GB" dirty="0"/>
              <a:t> sett </a:t>
            </a:r>
            <a:r>
              <a:rPr lang="en-GB"/>
              <a:t>om ressursforvaltning</a:t>
            </a:r>
            <a:r>
              <a:rPr lang="en-GB" dirty="0"/>
              <a:t> </a:t>
            </a:r>
            <a:r>
              <a:rPr lang="en-GB"/>
              <a:t>som uttrykkes</a:t>
            </a:r>
            <a:r>
              <a:rPr lang="en-GB" dirty="0"/>
              <a:t> </a:t>
            </a:r>
            <a:r>
              <a:rPr lang="en-GB"/>
              <a:t>gjennom alternativkostnaden.</a:t>
            </a:r>
            <a:endParaRPr lang="en-GB" dirty="0"/>
          </a:p>
        </p:txBody>
      </p:sp>
      <p:sp>
        <p:nvSpPr>
          <p:cNvPr id="21" name="Arrow: Striped Right 20">
            <a:extLst>
              <a:ext uri="{FF2B5EF4-FFF2-40B4-BE49-F238E27FC236}">
                <a16:creationId xmlns:a16="http://schemas.microsoft.com/office/drawing/2014/main" id="{632E51B8-8FAC-DFB9-7CEB-63CA1602AB28}"/>
              </a:ext>
            </a:extLst>
          </p:cNvPr>
          <p:cNvSpPr/>
          <p:nvPr/>
        </p:nvSpPr>
        <p:spPr>
          <a:xfrm>
            <a:off x="863291" y="5668695"/>
            <a:ext cx="2250260" cy="931585"/>
          </a:xfrm>
          <a:prstGeom prst="stripedRightArrow">
            <a:avLst>
              <a:gd name="adj1" fmla="val 38772"/>
              <a:gd name="adj2" fmla="val 48129"/>
            </a:avLst>
          </a:prstGeom>
          <a:solidFill>
            <a:srgbClr val="AFC9B3"/>
          </a:solidFill>
          <a:effectLst>
            <a:outerShdw blurRad="50800" dist="38100" dir="2700000" algn="tl" rotWithShape="0">
              <a:prstClr val="black">
                <a:alpha val="40000"/>
              </a:prstClr>
            </a:outerShdw>
          </a:effectLst>
        </p:spPr>
        <p:txBody>
          <a:bodyPr wrap="square" lIns="180000" tIns="108000" rIns="180000" bIns="108000">
            <a:spAutoFit/>
          </a:bodyPr>
          <a:lstStyle/>
          <a:p>
            <a:endParaRPr lang="en-GB" sz="2300" i="1">
              <a:solidFill>
                <a:srgbClr val="373D3F"/>
              </a:solidFill>
              <a:latin typeface="proxima-nova"/>
            </a:endParaRPr>
          </a:p>
        </p:txBody>
      </p:sp>
      <p:sp>
        <p:nvSpPr>
          <p:cNvPr id="2" name="Rectangle 1">
            <a:extLst>
              <a:ext uri="{FF2B5EF4-FFF2-40B4-BE49-F238E27FC236}">
                <a16:creationId xmlns:a16="http://schemas.microsoft.com/office/drawing/2014/main" id="{9CA2B4F5-AFDB-77EC-644A-678B1CA84250}"/>
              </a:ext>
            </a:extLst>
          </p:cNvPr>
          <p:cNvSpPr/>
          <p:nvPr/>
        </p:nvSpPr>
        <p:spPr>
          <a:xfrm>
            <a:off x="5076481" y="1881828"/>
            <a:ext cx="2918354" cy="341906"/>
          </a:xfrm>
          <a:prstGeom prst="rect">
            <a:avLst/>
          </a:prstGeom>
          <a:solidFill>
            <a:srgbClr val="FFFF00">
              <a:alpha val="23137"/>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656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0-#ppt_w/2"/>
                                          </p:val>
                                        </p:tav>
                                        <p:tav tm="100000">
                                          <p:val>
                                            <p:strVal val="#ppt_x"/>
                                          </p:val>
                                        </p:tav>
                                      </p:tavLst>
                                    </p:anim>
                                    <p:anim calcmode="lin" valueType="num">
                                      <p:cBhvr additive="base">
                                        <p:cTn id="5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P spid="11" grpId="0" animBg="1"/>
      <p:bldP spid="13" grpId="0" animBg="1"/>
      <p:bldP spid="14" grpId="0" animBg="1"/>
      <p:bldP spid="15" grpId="0" animBg="1"/>
      <p:bldP spid="16" grpId="0" animBg="1"/>
      <p:bldP spid="18" grpId="0" animBg="1"/>
      <p:bldP spid="20" grpId="0" animBg="1"/>
      <p:bldP spid="2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D87247-5CFC-C3A1-D2BB-C270B8C16095}"/>
              </a:ext>
            </a:extLst>
          </p:cNvPr>
          <p:cNvPicPr>
            <a:picLocks noChangeAspect="1"/>
          </p:cNvPicPr>
          <p:nvPr/>
        </p:nvPicPr>
        <p:blipFill>
          <a:blip r:embed="rId2"/>
          <a:stretch>
            <a:fillRect/>
          </a:stretch>
        </p:blipFill>
        <p:spPr>
          <a:xfrm>
            <a:off x="1079249" y="1105786"/>
            <a:ext cx="10033502" cy="5378114"/>
          </a:xfrm>
          <a:prstGeom prst="rect">
            <a:avLst/>
          </a:prstGeom>
        </p:spPr>
      </p:pic>
      <p:sp>
        <p:nvSpPr>
          <p:cNvPr id="6" name="Tittel 1">
            <a:extLst>
              <a:ext uri="{FF2B5EF4-FFF2-40B4-BE49-F238E27FC236}">
                <a16:creationId xmlns:a16="http://schemas.microsoft.com/office/drawing/2014/main" id="{A1513AB6-ACA2-70C5-499C-E60AD0099304}"/>
              </a:ext>
            </a:extLst>
          </p:cNvPr>
          <p:cNvSpPr>
            <a:spLocks noGrp="1"/>
          </p:cNvSpPr>
          <p:nvPr>
            <p:ph type="title"/>
          </p:nvPr>
        </p:nvSpPr>
        <p:spPr>
          <a:xfrm>
            <a:off x="305245" y="168809"/>
            <a:ext cx="11581509" cy="618631"/>
          </a:xfrm>
          <a:noFill/>
        </p:spPr>
        <p:txBody>
          <a:bodyPr vert="horz" wrap="square" lIns="91440" tIns="45720" rIns="91440" bIns="45720" rtlCol="0" anchor="ctr">
            <a:spAutoFit/>
          </a:bodyPr>
          <a:lstStyle/>
          <a:p>
            <a:pPr>
              <a:lnSpc>
                <a:spcPct val="90000"/>
              </a:lnSpc>
            </a:pPr>
            <a:r>
              <a:rPr lang="nb-NO" sz="3800" dirty="0">
                <a:solidFill>
                  <a:srgbClr val="41723A"/>
                </a:solidFill>
                <a:latin typeface="Calibri Light" panose="020F0302020204030204" pitchFamily="34" charset="0"/>
                <a:cs typeface="Calibri Light" panose="020F0302020204030204" pitchFamily="34" charset="0"/>
              </a:rPr>
              <a:t>Tangeringspunkter med andre bedriftsøkonomiske emner</a:t>
            </a:r>
          </a:p>
        </p:txBody>
      </p:sp>
      <p:sp>
        <p:nvSpPr>
          <p:cNvPr id="2" name="Rectangle 1">
            <a:extLst>
              <a:ext uri="{FF2B5EF4-FFF2-40B4-BE49-F238E27FC236}">
                <a16:creationId xmlns:a16="http://schemas.microsoft.com/office/drawing/2014/main" id="{6CFD65D6-51FF-FCF3-ABBC-C77CAB8579A5}"/>
              </a:ext>
            </a:extLst>
          </p:cNvPr>
          <p:cNvSpPr/>
          <p:nvPr/>
        </p:nvSpPr>
        <p:spPr>
          <a:xfrm>
            <a:off x="305245" y="826151"/>
            <a:ext cx="11390569" cy="45719"/>
          </a:xfrm>
          <a:prstGeom prst="rect">
            <a:avLst/>
          </a:prstGeom>
          <a:solidFill>
            <a:srgbClr val="446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8">
            <a:extLst>
              <a:ext uri="{FF2B5EF4-FFF2-40B4-BE49-F238E27FC236}">
                <a16:creationId xmlns:a16="http://schemas.microsoft.com/office/drawing/2014/main" id="{F593B935-3CB6-1960-42EE-D7EB0B0DAB1A}"/>
              </a:ext>
            </a:extLst>
          </p:cNvPr>
          <p:cNvSpPr txBox="1">
            <a:spLocks/>
          </p:cNvSpPr>
          <p:nvPr/>
        </p:nvSpPr>
        <p:spPr>
          <a:xfrm>
            <a:off x="10143188" y="6622768"/>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6CB9A7C5-097F-BAE8-05B4-91A9197404A9}"/>
              </a:ext>
            </a:extLst>
          </p:cNvPr>
          <p:cNvSpPr txBox="1">
            <a:spLocks/>
          </p:cNvSpPr>
          <p:nvPr/>
        </p:nvSpPr>
        <p:spPr>
          <a:xfrm>
            <a:off x="11775721" y="6622768"/>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12</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409492860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13</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316324" y="270877"/>
            <a:ext cx="10801200" cy="660181"/>
          </a:xfrm>
          <a:noFill/>
        </p:spPr>
        <p:txBody>
          <a:bodyPr vert="horz" wrap="square" lIns="91440" tIns="45720" rIns="91440" bIns="45720" rtlCol="0" anchor="ctr">
            <a:spAutoFit/>
          </a:bodyPr>
          <a:lstStyle/>
          <a:p>
            <a:r>
              <a:rPr lang="nb-NO" sz="4100" dirty="0">
                <a:solidFill>
                  <a:srgbClr val="41723A"/>
                </a:solidFill>
                <a:latin typeface="Calibri Light" panose="020F0302020204030204" pitchFamily="34" charset="0"/>
                <a:cs typeface="Calibri Light" panose="020F0302020204030204" pitchFamily="34" charset="0"/>
              </a:rPr>
              <a:t>Økonomistyringen søker å besvare spørsmål som:</a:t>
            </a:r>
          </a:p>
        </p:txBody>
      </p:sp>
      <p:sp>
        <p:nvSpPr>
          <p:cNvPr id="3" name="Speech Bubble: Oval 2">
            <a:extLst>
              <a:ext uri="{FF2B5EF4-FFF2-40B4-BE49-F238E27FC236}">
                <a16:creationId xmlns:a16="http://schemas.microsoft.com/office/drawing/2014/main" id="{3F315534-AAE8-88DF-755E-E7AC0CE46B25}"/>
              </a:ext>
            </a:extLst>
          </p:cNvPr>
          <p:cNvSpPr/>
          <p:nvPr/>
        </p:nvSpPr>
        <p:spPr>
          <a:xfrm>
            <a:off x="5191125" y="1517438"/>
            <a:ext cx="4947340" cy="1568661"/>
          </a:xfrm>
          <a:prstGeom prst="wedgeEllipseCallout">
            <a:avLst>
              <a:gd name="adj1" fmla="val -36018"/>
              <a:gd name="adj2" fmla="val 80138"/>
            </a:avLst>
          </a:prstGeom>
          <a:solidFill>
            <a:schemeClr val="accent6">
              <a:lumMod val="40000"/>
              <a:lumOff val="60000"/>
            </a:schemeClr>
          </a:solidFill>
          <a:ln>
            <a:solidFill>
              <a:srgbClr val="C8DA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1600" dirty="0">
                <a:solidFill>
                  <a:schemeClr val="tx1">
                    <a:lumMod val="75000"/>
                    <a:lumOff val="25000"/>
                  </a:schemeClr>
                </a:solidFill>
              </a:rPr>
              <a:t>«Hvordan har de viktigste konkurrentene prestert i denne perioden? Har de f.eks. kapret markedsandeler fra oss til tross for at vi har gjort det bedre enn egne mål og prognoser»?</a:t>
            </a:r>
          </a:p>
        </p:txBody>
      </p:sp>
      <p:sp>
        <p:nvSpPr>
          <p:cNvPr id="17" name="Speech Bubble: Oval 16">
            <a:extLst>
              <a:ext uri="{FF2B5EF4-FFF2-40B4-BE49-F238E27FC236}">
                <a16:creationId xmlns:a16="http://schemas.microsoft.com/office/drawing/2014/main" id="{C1752C33-2A00-4A84-51CA-064562E30F8A}"/>
              </a:ext>
            </a:extLst>
          </p:cNvPr>
          <p:cNvSpPr/>
          <p:nvPr/>
        </p:nvSpPr>
        <p:spPr>
          <a:xfrm>
            <a:off x="606056" y="1073888"/>
            <a:ext cx="4213593" cy="1821712"/>
          </a:xfrm>
          <a:prstGeom prst="wedgeEllipseCallout">
            <a:avLst>
              <a:gd name="adj1" fmla="val 60287"/>
              <a:gd name="adj2" fmla="val 103236"/>
            </a:avLst>
          </a:prstGeom>
          <a:solidFill>
            <a:schemeClr val="accent6">
              <a:lumMod val="40000"/>
              <a:lumOff val="60000"/>
            </a:schemeClr>
          </a:solidFill>
          <a:ln>
            <a:solidFill>
              <a:srgbClr val="C8DA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1600" dirty="0">
                <a:solidFill>
                  <a:schemeClr val="tx1">
                    <a:lumMod val="75000"/>
                    <a:lumOff val="25000"/>
                  </a:schemeClr>
                </a:solidFill>
              </a:rPr>
              <a:t>«Hvordan var utviklingen i marginer og avkastning i forhold til tidligere perioder? Selv om lønnsomheten er bedre, er den kanskje ikke god nok, tross alt»?</a:t>
            </a:r>
          </a:p>
        </p:txBody>
      </p:sp>
      <p:sp>
        <p:nvSpPr>
          <p:cNvPr id="18" name="Speech Bubble: Oval 17">
            <a:extLst>
              <a:ext uri="{FF2B5EF4-FFF2-40B4-BE49-F238E27FC236}">
                <a16:creationId xmlns:a16="http://schemas.microsoft.com/office/drawing/2014/main" id="{5CFDF538-586F-0366-D49E-3EA29F0FC653}"/>
              </a:ext>
            </a:extLst>
          </p:cNvPr>
          <p:cNvSpPr/>
          <p:nvPr/>
        </p:nvSpPr>
        <p:spPr>
          <a:xfrm>
            <a:off x="859249" y="4124324"/>
            <a:ext cx="2103026" cy="1287117"/>
          </a:xfrm>
          <a:prstGeom prst="wedgeEllipseCallout">
            <a:avLst>
              <a:gd name="adj1" fmla="val 166590"/>
              <a:gd name="adj2" fmla="val -53022"/>
            </a:avLst>
          </a:prstGeom>
          <a:solidFill>
            <a:schemeClr val="accent6">
              <a:lumMod val="40000"/>
              <a:lumOff val="60000"/>
            </a:schemeClr>
          </a:solidFill>
          <a:ln>
            <a:solidFill>
              <a:srgbClr val="C8DA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1600" dirty="0">
                <a:solidFill>
                  <a:schemeClr val="tx1">
                    <a:lumMod val="75000"/>
                    <a:lumOff val="25000"/>
                  </a:schemeClr>
                </a:solidFill>
              </a:rPr>
              <a:t>«Hvilke produkter er lønnsomme / ulønnsomme»?</a:t>
            </a:r>
          </a:p>
        </p:txBody>
      </p:sp>
      <p:sp>
        <p:nvSpPr>
          <p:cNvPr id="19" name="Speech Bubble: Oval 18">
            <a:extLst>
              <a:ext uri="{FF2B5EF4-FFF2-40B4-BE49-F238E27FC236}">
                <a16:creationId xmlns:a16="http://schemas.microsoft.com/office/drawing/2014/main" id="{26A5B568-B33B-C41B-DC35-F9099D22E542}"/>
              </a:ext>
            </a:extLst>
          </p:cNvPr>
          <p:cNvSpPr/>
          <p:nvPr/>
        </p:nvSpPr>
        <p:spPr>
          <a:xfrm>
            <a:off x="4401112" y="4919041"/>
            <a:ext cx="2103026" cy="1287117"/>
          </a:xfrm>
          <a:prstGeom prst="wedgeEllipseCallout">
            <a:avLst>
              <a:gd name="adj1" fmla="val 13956"/>
              <a:gd name="adj2" fmla="val -113704"/>
            </a:avLst>
          </a:prstGeom>
          <a:solidFill>
            <a:schemeClr val="accent6">
              <a:lumMod val="40000"/>
              <a:lumOff val="60000"/>
            </a:schemeClr>
          </a:solidFill>
          <a:ln>
            <a:solidFill>
              <a:srgbClr val="C8DA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1600" dirty="0">
                <a:solidFill>
                  <a:schemeClr val="tx1">
                    <a:lumMod val="75000"/>
                    <a:lumOff val="25000"/>
                  </a:schemeClr>
                </a:solidFill>
              </a:rPr>
              <a:t>«Hvilke kunder er lønnsomme / ulønnsomme»?</a:t>
            </a:r>
          </a:p>
        </p:txBody>
      </p:sp>
      <p:sp>
        <p:nvSpPr>
          <p:cNvPr id="20" name="Speech Bubble: Oval 19">
            <a:extLst>
              <a:ext uri="{FF2B5EF4-FFF2-40B4-BE49-F238E27FC236}">
                <a16:creationId xmlns:a16="http://schemas.microsoft.com/office/drawing/2014/main" id="{5359DB4B-2E82-D145-BAEB-0E1355D0C8AB}"/>
              </a:ext>
            </a:extLst>
          </p:cNvPr>
          <p:cNvSpPr/>
          <p:nvPr/>
        </p:nvSpPr>
        <p:spPr>
          <a:xfrm>
            <a:off x="7191937" y="4919040"/>
            <a:ext cx="2946528" cy="1287117"/>
          </a:xfrm>
          <a:prstGeom prst="wedgeEllipseCallout">
            <a:avLst>
              <a:gd name="adj1" fmla="val -81434"/>
              <a:gd name="adj2" fmla="val -112224"/>
            </a:avLst>
          </a:prstGeom>
          <a:solidFill>
            <a:schemeClr val="accent6">
              <a:lumMod val="40000"/>
              <a:lumOff val="60000"/>
            </a:schemeClr>
          </a:solidFill>
          <a:ln>
            <a:solidFill>
              <a:srgbClr val="C8DA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1600" dirty="0">
                <a:solidFill>
                  <a:schemeClr val="tx1">
                    <a:lumMod val="75000"/>
                    <a:lumOff val="25000"/>
                  </a:schemeClr>
                </a:solidFill>
              </a:rPr>
              <a:t>«Er produkt- og kundesammensetningen heldig i et lengre strategisk perspektiv»?</a:t>
            </a:r>
          </a:p>
        </p:txBody>
      </p:sp>
      <p:sp>
        <p:nvSpPr>
          <p:cNvPr id="21" name="Speech Bubble: Oval 20">
            <a:extLst>
              <a:ext uri="{FF2B5EF4-FFF2-40B4-BE49-F238E27FC236}">
                <a16:creationId xmlns:a16="http://schemas.microsoft.com/office/drawing/2014/main" id="{CD093C95-BCF5-7A3D-C7B6-EDAECDD5243F}"/>
              </a:ext>
            </a:extLst>
          </p:cNvPr>
          <p:cNvSpPr/>
          <p:nvPr/>
        </p:nvSpPr>
        <p:spPr>
          <a:xfrm>
            <a:off x="8286750" y="3111362"/>
            <a:ext cx="2830774" cy="1287117"/>
          </a:xfrm>
          <a:prstGeom prst="wedgeEllipseCallout">
            <a:avLst>
              <a:gd name="adj1" fmla="val -101124"/>
              <a:gd name="adj2" fmla="val 3961"/>
            </a:avLst>
          </a:prstGeom>
          <a:solidFill>
            <a:schemeClr val="accent6">
              <a:lumMod val="40000"/>
              <a:lumOff val="60000"/>
            </a:schemeClr>
          </a:solidFill>
          <a:ln>
            <a:solidFill>
              <a:srgbClr val="C8DA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1600" dirty="0">
                <a:solidFill>
                  <a:schemeClr val="tx1">
                    <a:lumMod val="75000"/>
                    <a:lumOff val="25000"/>
                  </a:schemeClr>
                </a:solidFill>
              </a:rPr>
              <a:t>«Hvordan ble resultatet oppnådd? Er det bærekraftig på lang sikt»?</a:t>
            </a:r>
          </a:p>
        </p:txBody>
      </p:sp>
    </p:spTree>
    <p:extLst>
      <p:ext uri="{BB962C8B-B14F-4D97-AF65-F5344CB8AC3E}">
        <p14:creationId xmlns:p14="http://schemas.microsoft.com/office/powerpoint/2010/main" val="23634298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1+#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9769" y="398249"/>
            <a:ext cx="5742731" cy="1421928"/>
          </a:xfrm>
          <a:prstGeom prst="rect">
            <a:avLst/>
          </a:prstGeom>
        </p:spPr>
        <p:txBody>
          <a:bodyPr vert="horz" wrap="square" lIns="91440" tIns="45720" rIns="91440" bIns="45720" rtlCol="0" anchor="ctr">
            <a:spAutoFit/>
          </a:bodyPr>
          <a:lstStyle>
            <a:defPPr>
              <a:defRPr lang="en-US"/>
            </a:defPPr>
            <a:lvl1pPr>
              <a:lnSpc>
                <a:spcPct val="90000"/>
              </a:lnSpc>
              <a:spcBef>
                <a:spcPct val="0"/>
              </a:spcBef>
              <a:buNone/>
              <a:defRPr sz="3500">
                <a:solidFill>
                  <a:srgbClr val="41723A"/>
                </a:solidFill>
                <a:latin typeface="Calibri Light" panose="020F0302020204030204" pitchFamily="34" charset="0"/>
                <a:ea typeface="+mj-ea"/>
                <a:cs typeface="Calibri Light" panose="020F0302020204030204" pitchFamily="34" charset="0"/>
              </a:defRPr>
            </a:lvl1pPr>
          </a:lstStyle>
          <a:p>
            <a:pPr algn="ctr"/>
            <a:r>
              <a:rPr lang="nb-NO" sz="3200" dirty="0"/>
              <a:t>Vesentlige forskjeller mellom det EKSTERNE finansregnskapet og det INTERNE driftsregnskapet</a:t>
            </a:r>
          </a:p>
        </p:txBody>
      </p:sp>
      <p:sp>
        <p:nvSpPr>
          <p:cNvPr id="2" name="Footer Placeholder 8">
            <a:extLst>
              <a:ext uri="{FF2B5EF4-FFF2-40B4-BE49-F238E27FC236}">
                <a16:creationId xmlns:a16="http://schemas.microsoft.com/office/drawing/2014/main" id="{3EC98F27-C3D9-5342-4B21-839811E9B473}"/>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3" name="Slide Number Placeholder 9">
            <a:extLst>
              <a:ext uri="{FF2B5EF4-FFF2-40B4-BE49-F238E27FC236}">
                <a16:creationId xmlns:a16="http://schemas.microsoft.com/office/drawing/2014/main" id="{32B37EAE-1D07-81F6-B202-7DABE500ADE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14</a:t>
            </a:fld>
            <a:endParaRPr lang="nb-NO" altLang="nb-NO" sz="700" dirty="0">
              <a:solidFill>
                <a:schemeClr val="bg2">
                  <a:lumMod val="25000"/>
                </a:schemeClr>
              </a:solidFill>
              <a:cs typeface="Calibri" panose="020F0502020204030204" pitchFamily="34" charset="0"/>
            </a:endParaRPr>
          </a:p>
        </p:txBody>
      </p:sp>
      <p:pic>
        <p:nvPicPr>
          <p:cNvPr id="8" name="Picture 7">
            <a:extLst>
              <a:ext uri="{FF2B5EF4-FFF2-40B4-BE49-F238E27FC236}">
                <a16:creationId xmlns:a16="http://schemas.microsoft.com/office/drawing/2014/main" id="{31118D08-89B4-F5E2-A868-BCD0591E1786}"/>
              </a:ext>
            </a:extLst>
          </p:cNvPr>
          <p:cNvPicPr>
            <a:picLocks noChangeAspect="1"/>
          </p:cNvPicPr>
          <p:nvPr/>
        </p:nvPicPr>
        <p:blipFill>
          <a:blip r:embed="rId3"/>
          <a:stretch>
            <a:fillRect/>
          </a:stretch>
        </p:blipFill>
        <p:spPr>
          <a:xfrm>
            <a:off x="1000125" y="2164143"/>
            <a:ext cx="10191750" cy="3028926"/>
          </a:xfrm>
          <a:prstGeom prst="rect">
            <a:avLst/>
          </a:prstGeom>
        </p:spPr>
      </p:pic>
    </p:spTree>
    <p:extLst>
      <p:ext uri="{BB962C8B-B14F-4D97-AF65-F5344CB8AC3E}">
        <p14:creationId xmlns:p14="http://schemas.microsoft.com/office/powerpoint/2010/main" val="716756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15</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752476" y="573513"/>
            <a:ext cx="11018522" cy="2197525"/>
          </a:xfrm>
          <a:solidFill>
            <a:schemeClr val="bg1"/>
          </a:solidFill>
        </p:spPr>
        <p:txBody>
          <a:bodyPr vert="horz" wrap="square" lIns="91440" tIns="45720" rIns="91440" bIns="45720" rtlCol="0" anchor="ctr">
            <a:spAutoFit/>
          </a:bodyPr>
          <a:lstStyle/>
          <a:p>
            <a:r>
              <a:rPr lang="en-US" sz="3800" dirty="0">
                <a:solidFill>
                  <a:srgbClr val="41723A"/>
                </a:solidFill>
                <a:latin typeface="Times New Roman" panose="02020603050405020304" pitchFamily="18" charset="0"/>
                <a:cs typeface="Times New Roman" panose="02020603050405020304" pitchFamily="18" charset="0"/>
              </a:rPr>
              <a:t>“Effectiveness is the foundation of success – efficiency is a minimum condition for survival after success has been achieved. Efficiency is concerned with doing things right. Effectiveness is doing the right things”. </a:t>
            </a:r>
          </a:p>
        </p:txBody>
      </p:sp>
      <p:sp>
        <p:nvSpPr>
          <p:cNvPr id="3" name="TextBox 2">
            <a:extLst>
              <a:ext uri="{FF2B5EF4-FFF2-40B4-BE49-F238E27FC236}">
                <a16:creationId xmlns:a16="http://schemas.microsoft.com/office/drawing/2014/main" id="{64709BC2-FE03-6C29-073F-BC431B90F867}"/>
              </a:ext>
            </a:extLst>
          </p:cNvPr>
          <p:cNvSpPr txBox="1"/>
          <p:nvPr/>
        </p:nvSpPr>
        <p:spPr>
          <a:xfrm>
            <a:off x="981075" y="6174897"/>
            <a:ext cx="6096000" cy="369332"/>
          </a:xfrm>
          <a:prstGeom prst="rect">
            <a:avLst/>
          </a:prstGeom>
          <a:noFill/>
        </p:spPr>
        <p:txBody>
          <a:bodyPr wrap="square">
            <a:spAutoFit/>
          </a:bodyPr>
          <a:lstStyle/>
          <a:p>
            <a:r>
              <a:rPr lang="en-US" dirty="0">
                <a:solidFill>
                  <a:srgbClr val="41723A"/>
                </a:solidFill>
                <a:latin typeface="Calibri Light" panose="020F0302020204030204" pitchFamily="34" charset="0"/>
                <a:cs typeface="Calibri Light" panose="020F0302020204030204" pitchFamily="34" charset="0"/>
              </a:rPr>
              <a:t>– Peter Drucker (1977)</a:t>
            </a:r>
            <a:endParaRPr lang="en-GB" dirty="0"/>
          </a:p>
        </p:txBody>
      </p:sp>
      <p:sp>
        <p:nvSpPr>
          <p:cNvPr id="8" name="TextBox 7">
            <a:extLst>
              <a:ext uri="{FF2B5EF4-FFF2-40B4-BE49-F238E27FC236}">
                <a16:creationId xmlns:a16="http://schemas.microsoft.com/office/drawing/2014/main" id="{5CBE1B87-CFD1-7E42-12DD-DB06ADFFF25C}"/>
              </a:ext>
            </a:extLst>
          </p:cNvPr>
          <p:cNvSpPr txBox="1"/>
          <p:nvPr/>
        </p:nvSpPr>
        <p:spPr>
          <a:xfrm>
            <a:off x="752476" y="3263524"/>
            <a:ext cx="10677524" cy="2197525"/>
          </a:xfrm>
          <a:prstGeom prst="rect">
            <a:avLst/>
          </a:prstGeom>
          <a:solidFill>
            <a:schemeClr val="bg1"/>
          </a:solidFill>
        </p:spPr>
        <p:txBody>
          <a:bodyPr vert="horz" wrap="square" lIns="91440" tIns="45720" rIns="91440" bIns="45720" rtlCol="0" anchor="ctr">
            <a:spAutoFit/>
          </a:bodyPr>
          <a:lstStyle>
            <a:lvl1pPr>
              <a:lnSpc>
                <a:spcPct val="90000"/>
              </a:lnSpc>
              <a:spcBef>
                <a:spcPct val="0"/>
              </a:spcBef>
              <a:buNone/>
              <a:defRPr sz="3800">
                <a:solidFill>
                  <a:srgbClr val="41723A"/>
                </a:solidFill>
                <a:latin typeface="Times New Roman" panose="02020603050405020304" pitchFamily="18" charset="0"/>
                <a:ea typeface="+mj-ea"/>
                <a:cs typeface="Times New Roman" panose="02020603050405020304" pitchFamily="18" charset="0"/>
              </a:defRPr>
            </a:lvl1pPr>
          </a:lstStyle>
          <a:p>
            <a:r>
              <a:rPr lang="nb-NO" dirty="0"/>
              <a:t>Produktivitet er grunnlaget for suksess – effektivitet er en minimumsbetingelse for å overleve etter at suksess er oppnådd. Produktivitet handler om å gjøre ting riktig. Effektivitet er å gjøre de riktige tingene</a:t>
            </a:r>
          </a:p>
        </p:txBody>
      </p:sp>
    </p:spTree>
    <p:extLst>
      <p:ext uri="{BB962C8B-B14F-4D97-AF65-F5344CB8AC3E}">
        <p14:creationId xmlns:p14="http://schemas.microsoft.com/office/powerpoint/2010/main" val="258101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16</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0" y="132017"/>
            <a:ext cx="12192000" cy="757130"/>
          </a:xfrm>
          <a:noFill/>
        </p:spPr>
        <p:txBody>
          <a:bodyPr vert="horz" wrap="square" lIns="91440" tIns="45720" rIns="91440" bIns="45720" rtlCol="0" anchor="ctr">
            <a:spAutoFit/>
          </a:bodyPr>
          <a:lstStyle/>
          <a:p>
            <a:pPr algn="ctr">
              <a:lnSpc>
                <a:spcPct val="90000"/>
              </a:lnSpc>
            </a:pPr>
            <a:r>
              <a:rPr lang="en-US" sz="4800" dirty="0">
                <a:solidFill>
                  <a:srgbClr val="41723A"/>
                </a:solidFill>
                <a:latin typeface="Calibri Light" panose="020F0302020204030204" pitchFamily="34" charset="0"/>
                <a:cs typeface="Calibri Light" panose="020F0302020204030204" pitchFamily="34" charset="0"/>
              </a:rPr>
              <a:t>Om produktivitet og effektivitet</a:t>
            </a:r>
            <a:endParaRPr lang="nb-NO" sz="4800" dirty="0">
              <a:solidFill>
                <a:srgbClr val="41723A"/>
              </a:solidFill>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6A673BE0-7E65-32BA-16CE-A3DACFE2201E}"/>
              </a:ext>
            </a:extLst>
          </p:cNvPr>
          <p:cNvPicPr>
            <a:picLocks noChangeAspect="1"/>
          </p:cNvPicPr>
          <p:nvPr/>
        </p:nvPicPr>
        <p:blipFill>
          <a:blip r:embed="rId3"/>
          <a:stretch>
            <a:fillRect/>
          </a:stretch>
        </p:blipFill>
        <p:spPr>
          <a:xfrm>
            <a:off x="2991293" y="1250604"/>
            <a:ext cx="5896564" cy="5196871"/>
          </a:xfrm>
          <a:prstGeom prst="rect">
            <a:avLst/>
          </a:prstGeom>
        </p:spPr>
      </p:pic>
      <p:pic>
        <p:nvPicPr>
          <p:cNvPr id="17" name="Picture 16">
            <a:extLst>
              <a:ext uri="{FF2B5EF4-FFF2-40B4-BE49-F238E27FC236}">
                <a16:creationId xmlns:a16="http://schemas.microsoft.com/office/drawing/2014/main" id="{FAB0B19F-49D1-D243-D928-AA92B5AB07EF}"/>
              </a:ext>
            </a:extLst>
          </p:cNvPr>
          <p:cNvPicPr>
            <a:picLocks noChangeAspect="1"/>
          </p:cNvPicPr>
          <p:nvPr/>
        </p:nvPicPr>
        <p:blipFill>
          <a:blip r:embed="rId4"/>
          <a:stretch>
            <a:fillRect/>
          </a:stretch>
        </p:blipFill>
        <p:spPr>
          <a:xfrm>
            <a:off x="924710" y="1868787"/>
            <a:ext cx="1512253" cy="1162046"/>
          </a:xfrm>
          <a:prstGeom prst="rect">
            <a:avLst/>
          </a:prstGeom>
        </p:spPr>
      </p:pic>
      <p:sp>
        <p:nvSpPr>
          <p:cNvPr id="18" name="Rectangle 17">
            <a:extLst>
              <a:ext uri="{FF2B5EF4-FFF2-40B4-BE49-F238E27FC236}">
                <a16:creationId xmlns:a16="http://schemas.microsoft.com/office/drawing/2014/main" id="{984E068A-AE41-C726-F7DC-D7996C3CECCA}"/>
              </a:ext>
            </a:extLst>
          </p:cNvPr>
          <p:cNvSpPr/>
          <p:nvPr/>
        </p:nvSpPr>
        <p:spPr>
          <a:xfrm>
            <a:off x="2509013" y="2292169"/>
            <a:ext cx="1379175" cy="738664"/>
          </a:xfrm>
          <a:prstGeom prst="rect">
            <a:avLst/>
          </a:prstGeom>
        </p:spPr>
        <p:txBody>
          <a:bodyPr wrap="square">
            <a:spAutoFit/>
          </a:bodyPr>
          <a:lstStyle/>
          <a:p>
            <a:r>
              <a:rPr lang="nb-NO" sz="1400"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 f.eks. god på salg, men selger feil produkter</a:t>
            </a:r>
            <a:endParaRPr lang="en-GB" sz="1400" dirty="0">
              <a:solidFill>
                <a:schemeClr val="accent4">
                  <a:lumMod val="50000"/>
                </a:schemeClr>
              </a:solidFill>
            </a:endParaRPr>
          </a:p>
        </p:txBody>
      </p:sp>
      <p:sp>
        <p:nvSpPr>
          <p:cNvPr id="19" name="Rectangle 18">
            <a:extLst>
              <a:ext uri="{FF2B5EF4-FFF2-40B4-BE49-F238E27FC236}">
                <a16:creationId xmlns:a16="http://schemas.microsoft.com/office/drawing/2014/main" id="{F8183DB3-B3A2-789B-5DB7-AFB0DA8CC481}"/>
              </a:ext>
            </a:extLst>
          </p:cNvPr>
          <p:cNvSpPr/>
          <p:nvPr/>
        </p:nvSpPr>
        <p:spPr>
          <a:xfrm>
            <a:off x="9036780" y="3461628"/>
            <a:ext cx="1958119" cy="954107"/>
          </a:xfrm>
          <a:prstGeom prst="rect">
            <a:avLst/>
          </a:prstGeom>
        </p:spPr>
        <p:txBody>
          <a:bodyPr wrap="square">
            <a:spAutoFit/>
          </a:bodyPr>
          <a:lstStyle/>
          <a:p>
            <a:r>
              <a:rPr lang="nb-NO" sz="1400" dirty="0">
                <a:solidFill>
                  <a:schemeClr val="accent4">
                    <a:lumMod val="50000"/>
                  </a:schemeClr>
                </a:solidFill>
                <a:latin typeface="Times New Roman" panose="02020603050405020304" pitchFamily="18" charset="0"/>
                <a:cs typeface="Arial" panose="020B0604020202020204" pitchFamily="34" charset="0"/>
              </a:rPr>
              <a:t>… f.eks. utvikler de riktige produktene, men vet ikke hvordan de skal selge dem</a:t>
            </a:r>
            <a:endParaRPr lang="en-GB" sz="1400" dirty="0">
              <a:solidFill>
                <a:schemeClr val="accent4">
                  <a:lumMod val="50000"/>
                </a:schemeClr>
              </a:solidFill>
              <a:latin typeface="Times New Roman" panose="02020603050405020304" pitchFamily="18" charset="0"/>
              <a:cs typeface="Arial" panose="020B0604020202020204" pitchFamily="34" charset="0"/>
            </a:endParaRPr>
          </a:p>
        </p:txBody>
      </p:sp>
      <p:pic>
        <p:nvPicPr>
          <p:cNvPr id="20" name="Picture 19">
            <a:extLst>
              <a:ext uri="{FF2B5EF4-FFF2-40B4-BE49-F238E27FC236}">
                <a16:creationId xmlns:a16="http://schemas.microsoft.com/office/drawing/2014/main" id="{64805FF8-7B80-95BD-7A92-C103A4D72C1C}"/>
              </a:ext>
            </a:extLst>
          </p:cNvPr>
          <p:cNvPicPr>
            <a:picLocks noChangeAspect="1"/>
          </p:cNvPicPr>
          <p:nvPr/>
        </p:nvPicPr>
        <p:blipFill>
          <a:blip r:embed="rId5"/>
          <a:stretch>
            <a:fillRect/>
          </a:stretch>
        </p:blipFill>
        <p:spPr>
          <a:xfrm>
            <a:off x="9775275" y="4395125"/>
            <a:ext cx="1995723" cy="1496792"/>
          </a:xfrm>
          <a:prstGeom prst="rect">
            <a:avLst/>
          </a:prstGeom>
        </p:spPr>
      </p:pic>
      <p:pic>
        <p:nvPicPr>
          <p:cNvPr id="21" name="Picture 20">
            <a:extLst>
              <a:ext uri="{FF2B5EF4-FFF2-40B4-BE49-F238E27FC236}">
                <a16:creationId xmlns:a16="http://schemas.microsoft.com/office/drawing/2014/main" id="{BC2BAE0C-DF74-7B51-988E-861E9E656F57}"/>
              </a:ext>
            </a:extLst>
          </p:cNvPr>
          <p:cNvPicPr>
            <a:picLocks noChangeAspect="1"/>
          </p:cNvPicPr>
          <p:nvPr/>
        </p:nvPicPr>
        <p:blipFill>
          <a:blip r:embed="rId6"/>
          <a:stretch>
            <a:fillRect/>
          </a:stretch>
        </p:blipFill>
        <p:spPr>
          <a:xfrm>
            <a:off x="1169186" y="4072398"/>
            <a:ext cx="2626461" cy="1990850"/>
          </a:xfrm>
          <a:prstGeom prst="rect">
            <a:avLst/>
          </a:prstGeom>
        </p:spPr>
      </p:pic>
      <p:sp>
        <p:nvSpPr>
          <p:cNvPr id="22" name="Rectangle 21">
            <a:extLst>
              <a:ext uri="{FF2B5EF4-FFF2-40B4-BE49-F238E27FC236}">
                <a16:creationId xmlns:a16="http://schemas.microsoft.com/office/drawing/2014/main" id="{50BEC5E9-4145-16B9-C70E-FF2708BFCA45}"/>
              </a:ext>
            </a:extLst>
          </p:cNvPr>
          <p:cNvSpPr/>
          <p:nvPr/>
        </p:nvSpPr>
        <p:spPr>
          <a:xfrm>
            <a:off x="1291841" y="4129086"/>
            <a:ext cx="2844575" cy="1015663"/>
          </a:xfrm>
          <a:prstGeom prst="rect">
            <a:avLst/>
          </a:prstGeom>
        </p:spPr>
        <p:txBody>
          <a:bodyPr wrap="square">
            <a:spAutoFit/>
          </a:bodyPr>
          <a:lstStyle/>
          <a:p>
            <a:r>
              <a:rPr lang="nb-NO" sz="1500" dirty="0">
                <a:solidFill>
                  <a:schemeClr val="bg1"/>
                </a:solidFill>
                <a:latin typeface="Times New Roman" panose="02020603050405020304" pitchFamily="18" charset="0"/>
                <a:ea typeface="Calibri" panose="020F0502020204030204" pitchFamily="34" charset="0"/>
                <a:cs typeface="Arial" panose="020B0604020202020204" pitchFamily="34" charset="0"/>
              </a:rPr>
              <a:t>… f.eks. ineffektiv prosjekt-organisasjon som utreder muligheten for en ny kullgruve som verden ikke trenger.</a:t>
            </a:r>
            <a:endParaRPr lang="en-GB" sz="1500" dirty="0">
              <a:solidFill>
                <a:schemeClr val="bg1"/>
              </a:solidFill>
            </a:endParaRPr>
          </a:p>
        </p:txBody>
      </p:sp>
      <p:pic>
        <p:nvPicPr>
          <p:cNvPr id="4098" name="Picture 2" descr="Apple logo and symbol, meaning, history, PNG">
            <a:extLst>
              <a:ext uri="{FF2B5EF4-FFF2-40B4-BE49-F238E27FC236}">
                <a16:creationId xmlns:a16="http://schemas.microsoft.com/office/drawing/2014/main" id="{39F59B08-4B3A-0697-B358-1246F94E19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0309" y="1115596"/>
            <a:ext cx="932161" cy="5243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080E19B-4C58-25D7-7597-D684AC57B1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3298" y="1619045"/>
            <a:ext cx="932161" cy="5243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B3295D2C-DA6A-E6A1-D994-93B473B80119}"/>
              </a:ext>
            </a:extLst>
          </p:cNvPr>
          <p:cNvPicPr>
            <a:picLocks noChangeAspect="1"/>
          </p:cNvPicPr>
          <p:nvPr/>
        </p:nvPicPr>
        <p:blipFill>
          <a:blip r:embed="rId9"/>
          <a:stretch>
            <a:fillRect/>
          </a:stretch>
        </p:blipFill>
        <p:spPr>
          <a:xfrm>
            <a:off x="10879970" y="1428747"/>
            <a:ext cx="475108" cy="372617"/>
          </a:xfrm>
          <a:prstGeom prst="rect">
            <a:avLst/>
          </a:prstGeom>
        </p:spPr>
      </p:pic>
      <p:pic>
        <p:nvPicPr>
          <p:cNvPr id="4104" name="Picture 8" descr="Logo | Møller Mobility Group">
            <a:extLst>
              <a:ext uri="{FF2B5EF4-FFF2-40B4-BE49-F238E27FC236}">
                <a16:creationId xmlns:a16="http://schemas.microsoft.com/office/drawing/2014/main" id="{37173E1D-1FC0-878E-42F9-B9FA540622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42187" y="2292248"/>
            <a:ext cx="1713493" cy="2784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86EDE76-DC20-E231-911A-8AEE04E2884E}"/>
              </a:ext>
            </a:extLst>
          </p:cNvPr>
          <p:cNvSpPr/>
          <p:nvPr/>
        </p:nvSpPr>
        <p:spPr>
          <a:xfrm>
            <a:off x="305245" y="826151"/>
            <a:ext cx="11390569" cy="45719"/>
          </a:xfrm>
          <a:prstGeom prst="rect">
            <a:avLst/>
          </a:prstGeom>
          <a:solidFill>
            <a:srgbClr val="446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3219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wipe(down)">
                                      <p:cBhvr>
                                        <p:cTn id="27" dur="500"/>
                                        <p:tgtEl>
                                          <p:spTgt spid="4098"/>
                                        </p:tgtEl>
                                      </p:cBhvr>
                                    </p:animEffect>
                                  </p:childTnLst>
                                </p:cTn>
                              </p:par>
                              <p:par>
                                <p:cTn id="28" presetID="22" presetClass="entr" presetSubtype="4" fill="hold" nodeType="with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wipe(down)">
                                      <p:cBhvr>
                                        <p:cTn id="30" dur="500"/>
                                        <p:tgtEl>
                                          <p:spTgt spid="4102"/>
                                        </p:tgtEl>
                                      </p:cBhvr>
                                    </p:animEffect>
                                  </p:childTnLst>
                                </p:cTn>
                              </p:par>
                              <p:par>
                                <p:cTn id="31" presetID="2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nodeType="withEffect">
                                  <p:stCondLst>
                                    <p:cond delay="0"/>
                                  </p:stCondLst>
                                  <p:childTnLst>
                                    <p:set>
                                      <p:cBhvr>
                                        <p:cTn id="35" dur="1" fill="hold">
                                          <p:stCondLst>
                                            <p:cond delay="0"/>
                                          </p:stCondLst>
                                        </p:cTn>
                                        <p:tgtEl>
                                          <p:spTgt spid="4104"/>
                                        </p:tgtEl>
                                        <p:attrNameLst>
                                          <p:attrName>style.visibility</p:attrName>
                                        </p:attrNameLst>
                                      </p:cBhvr>
                                      <p:to>
                                        <p:strVal val="visible"/>
                                      </p:to>
                                    </p:set>
                                    <p:animEffect transition="in" filter="wipe(down)">
                                      <p:cBhvr>
                                        <p:cTn id="36"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a:solidFill>
                  <a:schemeClr val="bg2">
                    <a:lumMod val="25000"/>
                  </a:schemeClr>
                </a:solidFill>
                <a:cs typeface="Calibri" panose="020F0502020204030204" pitchFamily="34" charset="0"/>
              </a:rPr>
              <a:t>BUS101_Bedriftsøkonomiske sammenhenger</a:t>
            </a:r>
            <a:endParaRPr lang="nb-NO" altLang="nb-NO" sz="700" dirty="0">
              <a:solidFill>
                <a:schemeClr val="bg2">
                  <a:lumMod val="25000"/>
                </a:schemeClr>
              </a:solidFill>
              <a:cs typeface="Calibri" panose="020F0502020204030204" pitchFamily="34" charset="0"/>
            </a:endParaRP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17</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0" y="256925"/>
            <a:ext cx="12192000" cy="618631"/>
          </a:xfrm>
          <a:noFill/>
        </p:spPr>
        <p:txBody>
          <a:bodyPr vert="horz" wrap="square" lIns="91440" tIns="45720" rIns="91440" bIns="45720" rtlCol="0" anchor="ctr">
            <a:spAutoFit/>
          </a:bodyPr>
          <a:lstStyle/>
          <a:p>
            <a:pPr algn="ctr"/>
            <a:r>
              <a:rPr lang="nb-NO" sz="3800" dirty="0">
                <a:solidFill>
                  <a:srgbClr val="41723A"/>
                </a:solidFill>
                <a:latin typeface="Calibri Light" panose="020F0302020204030204" pitchFamily="34" charset="0"/>
                <a:cs typeface="Calibri Light" panose="020F0302020204030204" pitchFamily="34" charset="0"/>
              </a:rPr>
              <a:t>Budsjetter og bedriftens styringssløyfe</a:t>
            </a:r>
          </a:p>
        </p:txBody>
      </p:sp>
      <p:pic>
        <p:nvPicPr>
          <p:cNvPr id="4" name="Picture 3">
            <a:extLst>
              <a:ext uri="{FF2B5EF4-FFF2-40B4-BE49-F238E27FC236}">
                <a16:creationId xmlns:a16="http://schemas.microsoft.com/office/drawing/2014/main" id="{5B4BFE1B-5974-B360-36F0-CE2636F7C181}"/>
              </a:ext>
            </a:extLst>
          </p:cNvPr>
          <p:cNvPicPr>
            <a:picLocks noChangeAspect="1"/>
          </p:cNvPicPr>
          <p:nvPr/>
        </p:nvPicPr>
        <p:blipFill>
          <a:blip r:embed="rId3"/>
          <a:stretch>
            <a:fillRect/>
          </a:stretch>
        </p:blipFill>
        <p:spPr>
          <a:xfrm>
            <a:off x="2512537" y="1667069"/>
            <a:ext cx="7347411" cy="4419600"/>
          </a:xfrm>
          <a:prstGeom prst="rect">
            <a:avLst/>
          </a:prstGeom>
        </p:spPr>
      </p:pic>
      <p:cxnSp>
        <p:nvCxnSpPr>
          <p:cNvPr id="8" name="Straight Arrow Connector 7">
            <a:extLst>
              <a:ext uri="{FF2B5EF4-FFF2-40B4-BE49-F238E27FC236}">
                <a16:creationId xmlns:a16="http://schemas.microsoft.com/office/drawing/2014/main" id="{65513CD6-9853-4E38-595E-7F44006EBF01}"/>
              </a:ext>
            </a:extLst>
          </p:cNvPr>
          <p:cNvCxnSpPr/>
          <p:nvPr/>
        </p:nvCxnSpPr>
        <p:spPr>
          <a:xfrm>
            <a:off x="6186242" y="2401294"/>
            <a:ext cx="0" cy="365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928870-78DC-5E01-7EFB-0265FB9D763A}"/>
              </a:ext>
            </a:extLst>
          </p:cNvPr>
          <p:cNvSpPr/>
          <p:nvPr/>
        </p:nvSpPr>
        <p:spPr>
          <a:xfrm>
            <a:off x="379676" y="826151"/>
            <a:ext cx="11390569" cy="45719"/>
          </a:xfrm>
          <a:prstGeom prst="rect">
            <a:avLst/>
          </a:prstGeom>
          <a:solidFill>
            <a:srgbClr val="446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99731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a:solidFill>
                  <a:schemeClr val="bg2">
                    <a:lumMod val="25000"/>
                  </a:schemeClr>
                </a:solidFill>
                <a:cs typeface="Calibri" panose="020F0502020204030204" pitchFamily="34" charset="0"/>
              </a:rPr>
              <a:t>BUS101_Bedriftsøkonomiske sammenhenger</a:t>
            </a:r>
            <a:endParaRPr lang="nb-NO" altLang="nb-NO" sz="700" dirty="0">
              <a:solidFill>
                <a:schemeClr val="bg2">
                  <a:lumMod val="25000"/>
                </a:schemeClr>
              </a:solidFill>
              <a:cs typeface="Calibri" panose="020F0502020204030204" pitchFamily="34" charset="0"/>
            </a:endParaRP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18</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1" y="139968"/>
            <a:ext cx="12192000" cy="757130"/>
          </a:xfrm>
          <a:noFill/>
        </p:spPr>
        <p:txBody>
          <a:bodyPr vert="horz" wrap="square" lIns="91440" tIns="45720" rIns="91440" bIns="45720" rtlCol="0" anchor="ctr">
            <a:spAutoFit/>
          </a:bodyPr>
          <a:lstStyle/>
          <a:p>
            <a:pPr algn="ctr"/>
            <a:r>
              <a:rPr lang="nb-NO" sz="4800" dirty="0">
                <a:solidFill>
                  <a:srgbClr val="41723A"/>
                </a:solidFill>
                <a:latin typeface="Calibri Light" panose="020F0302020204030204" pitchFamily="34" charset="0"/>
                <a:cs typeface="Calibri Light" panose="020F0302020204030204" pitchFamily="34" charset="0"/>
              </a:rPr>
              <a:t>Ulike budsjetter</a:t>
            </a:r>
          </a:p>
        </p:txBody>
      </p:sp>
      <p:sp>
        <p:nvSpPr>
          <p:cNvPr id="2" name="Rectangle 3">
            <a:extLst>
              <a:ext uri="{FF2B5EF4-FFF2-40B4-BE49-F238E27FC236}">
                <a16:creationId xmlns:a16="http://schemas.microsoft.com/office/drawing/2014/main" id="{6EEDB26E-C363-835A-4E63-44B72A4AF534}"/>
              </a:ext>
            </a:extLst>
          </p:cNvPr>
          <p:cNvSpPr>
            <a:spLocks noGrp="1" noChangeArrowheads="1"/>
          </p:cNvSpPr>
          <p:nvPr>
            <p:ph idx="1"/>
          </p:nvPr>
        </p:nvSpPr>
        <p:spPr>
          <a:xfrm>
            <a:off x="583724" y="1225110"/>
            <a:ext cx="5292290" cy="4921857"/>
          </a:xfrm>
          <a:solidFill>
            <a:schemeClr val="accent6">
              <a:lumMod val="20000"/>
              <a:lumOff val="80000"/>
            </a:schemeClr>
          </a:solidFill>
          <a:effectLst>
            <a:outerShdw blurRad="50800" dist="38100" dir="2700000" algn="tl" rotWithShape="0">
              <a:prstClr val="black">
                <a:alpha val="40000"/>
              </a:prstClr>
            </a:outerShdw>
          </a:effectLst>
        </p:spPr>
        <p:txBody>
          <a:bodyPr lIns="180000" tIns="108000" rIns="180000" bIns="144000">
            <a:noAutofit/>
          </a:bodyPr>
          <a:lstStyle/>
          <a:p>
            <a:pPr eaLnBrk="1" hangingPunct="1">
              <a:lnSpc>
                <a:spcPct val="100000"/>
              </a:lnSpc>
            </a:pPr>
            <a:r>
              <a:rPr lang="nb-NO" altLang="nb-NO" sz="2400" dirty="0">
                <a:solidFill>
                  <a:schemeClr val="tx1">
                    <a:lumMod val="65000"/>
                    <a:lumOff val="35000"/>
                  </a:schemeClr>
                </a:solidFill>
                <a:latin typeface="Minion Pro"/>
                <a:ea typeface="ＭＳ Ｐゴシック" panose="020B0600070205080204" pitchFamily="34" charset="-128"/>
              </a:rPr>
              <a:t>Resultatbudsjettet</a:t>
            </a:r>
          </a:p>
          <a:p>
            <a:pPr marL="457200" lvl="1" indent="0">
              <a:lnSpc>
                <a:spcPct val="100000"/>
              </a:lnSpc>
              <a:buNone/>
            </a:pPr>
            <a:r>
              <a:rPr lang="nb-NO" altLang="nb-NO" sz="1800" dirty="0">
                <a:solidFill>
                  <a:schemeClr val="tx1">
                    <a:lumMod val="65000"/>
                    <a:lumOff val="35000"/>
                  </a:schemeClr>
                </a:solidFill>
                <a:latin typeface="Minion Pro"/>
                <a:ea typeface="ＭＳ Ｐゴシック" panose="020B0600070205080204" pitchFamily="34" charset="-128"/>
              </a:rPr>
              <a:t>Viser de budsjetterte inntekter, kostnader og resultat for budsjettperioden</a:t>
            </a:r>
          </a:p>
          <a:p>
            <a:pPr marL="457200" lvl="1" indent="0">
              <a:lnSpc>
                <a:spcPct val="100000"/>
              </a:lnSpc>
              <a:buNone/>
            </a:pPr>
            <a:endParaRPr lang="nb-NO" altLang="nb-NO" sz="900" dirty="0">
              <a:solidFill>
                <a:schemeClr val="tx1">
                  <a:lumMod val="65000"/>
                  <a:lumOff val="35000"/>
                </a:schemeClr>
              </a:solidFill>
              <a:latin typeface="Minion Pro"/>
              <a:ea typeface="ＭＳ Ｐゴシック" panose="020B0600070205080204" pitchFamily="34" charset="-128"/>
            </a:endParaRPr>
          </a:p>
          <a:p>
            <a:pPr eaLnBrk="1" hangingPunct="1">
              <a:lnSpc>
                <a:spcPct val="100000"/>
              </a:lnSpc>
            </a:pPr>
            <a:r>
              <a:rPr lang="nb-NO" altLang="nb-NO" sz="2400" b="1" dirty="0">
                <a:solidFill>
                  <a:srgbClr val="00799A"/>
                </a:solidFill>
                <a:latin typeface="Minion Pro"/>
                <a:ea typeface="ＭＳ Ｐゴシック" panose="020B0600070205080204" pitchFamily="34" charset="-128"/>
              </a:rPr>
              <a:t>Likviditetsbudsjettet</a:t>
            </a:r>
          </a:p>
          <a:p>
            <a:pPr marL="457200" lvl="1" indent="0" eaLnBrk="1" hangingPunct="1">
              <a:lnSpc>
                <a:spcPct val="100000"/>
              </a:lnSpc>
              <a:buNone/>
            </a:pPr>
            <a:r>
              <a:rPr lang="nb-NO" altLang="nb-NO" sz="1800" b="1" dirty="0">
                <a:solidFill>
                  <a:srgbClr val="00799A"/>
                </a:solidFill>
                <a:latin typeface="Minion Pro"/>
                <a:ea typeface="ＭＳ Ｐゴシック" panose="020B0600070205080204" pitchFamily="34" charset="-128"/>
              </a:rPr>
              <a:t>Viser de budsjetterte inn- og utbetalingene knyttet til inntektene og kostnadene for budsjettperioden</a:t>
            </a:r>
          </a:p>
          <a:p>
            <a:pPr marL="457200" lvl="1" indent="0" eaLnBrk="1" hangingPunct="1">
              <a:lnSpc>
                <a:spcPct val="100000"/>
              </a:lnSpc>
              <a:buNone/>
            </a:pPr>
            <a:endParaRPr lang="nb-NO" altLang="nb-NO" sz="900" dirty="0">
              <a:solidFill>
                <a:srgbClr val="00799A"/>
              </a:solidFill>
              <a:latin typeface="Minion Pro"/>
              <a:ea typeface="ＭＳ Ｐゴシック" panose="020B0600070205080204" pitchFamily="34" charset="-128"/>
            </a:endParaRPr>
          </a:p>
          <a:p>
            <a:pPr eaLnBrk="1" hangingPunct="1">
              <a:lnSpc>
                <a:spcPct val="100000"/>
              </a:lnSpc>
            </a:pPr>
            <a:r>
              <a:rPr lang="nb-NO" altLang="nb-NO" sz="2400" dirty="0">
                <a:solidFill>
                  <a:schemeClr val="tx1">
                    <a:lumMod val="65000"/>
                    <a:lumOff val="35000"/>
                  </a:schemeClr>
                </a:solidFill>
                <a:latin typeface="Minion Pro"/>
                <a:ea typeface="ＭＳ Ｐゴシック" panose="020B0600070205080204" pitchFamily="34" charset="-128"/>
              </a:rPr>
              <a:t>Balansebudsjettet</a:t>
            </a:r>
          </a:p>
          <a:p>
            <a:pPr marL="457200" lvl="1" indent="0" eaLnBrk="1" hangingPunct="1">
              <a:lnSpc>
                <a:spcPct val="100000"/>
              </a:lnSpc>
              <a:buNone/>
            </a:pPr>
            <a:r>
              <a:rPr lang="nb-NO" altLang="nb-NO" sz="1800" dirty="0">
                <a:solidFill>
                  <a:schemeClr val="tx1">
                    <a:lumMod val="65000"/>
                    <a:lumOff val="35000"/>
                  </a:schemeClr>
                </a:solidFill>
                <a:latin typeface="Minion Pro"/>
                <a:ea typeface="ＭＳ Ｐゴシック" panose="020B0600070205080204" pitchFamily="34" charset="-128"/>
              </a:rPr>
              <a:t>Viser de budsjetterte beholdningene ved utgangen av budsjettperioden; dvs. de finansielle konsekvensene av de beslutninger og forutsetninger som er tatt i de øvrige budsjettene</a:t>
            </a:r>
          </a:p>
        </p:txBody>
      </p:sp>
      <p:pic>
        <p:nvPicPr>
          <p:cNvPr id="3" name="Picture 2">
            <a:extLst>
              <a:ext uri="{FF2B5EF4-FFF2-40B4-BE49-F238E27FC236}">
                <a16:creationId xmlns:a16="http://schemas.microsoft.com/office/drawing/2014/main" id="{10A6BC09-E6D2-8F22-FA92-D8660891CCF4}"/>
              </a:ext>
            </a:extLst>
          </p:cNvPr>
          <p:cNvPicPr>
            <a:picLocks noChangeAspect="1"/>
          </p:cNvPicPr>
          <p:nvPr/>
        </p:nvPicPr>
        <p:blipFill>
          <a:blip r:embed="rId3"/>
          <a:stretch>
            <a:fillRect/>
          </a:stretch>
        </p:blipFill>
        <p:spPr>
          <a:xfrm>
            <a:off x="6223766" y="1225110"/>
            <a:ext cx="5234064" cy="4948811"/>
          </a:xfrm>
          <a:prstGeom prst="rect">
            <a:avLst/>
          </a:prstGeom>
          <a:effectLst>
            <a:outerShdw blurRad="50800" dist="38100" dir="2700000" algn="tl" rotWithShape="0">
              <a:prstClr val="black">
                <a:alpha val="40000"/>
              </a:prstClr>
            </a:outerShdw>
          </a:effectLst>
        </p:spPr>
      </p:pic>
      <p:pic>
        <p:nvPicPr>
          <p:cNvPr id="6146" name="Picture 2" descr="1,182 Budget Funny Illustrations &amp; Clip Art - iStock">
            <a:extLst>
              <a:ext uri="{FF2B5EF4-FFF2-40B4-BE49-F238E27FC236}">
                <a16:creationId xmlns:a16="http://schemas.microsoft.com/office/drawing/2014/main" id="{CE00582B-B0CB-1B86-4B11-78E8B40CF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873" y="1246258"/>
            <a:ext cx="5221849" cy="494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970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146"/>
                                        </p:tgtEl>
                                        <p:attrNameLst>
                                          <p:attrName>style.visibility</p:attrName>
                                        </p:attrNameLst>
                                      </p:cBhvr>
                                      <p:to>
                                        <p:strVal val="visible"/>
                                      </p:to>
                                    </p:set>
                                    <p:animEffect transition="in" filter="randombar(horizontal)">
                                      <p:cBhvr>
                                        <p:cTn id="5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a:solidFill>
                  <a:schemeClr val="bg2">
                    <a:lumMod val="25000"/>
                  </a:schemeClr>
                </a:solidFill>
                <a:cs typeface="Calibri" panose="020F0502020204030204" pitchFamily="34" charset="0"/>
              </a:rPr>
              <a:t>BUS101_Bedriftsøkonomiske sammenhenger</a:t>
            </a:r>
            <a:endParaRPr lang="nb-NO" altLang="nb-NO" sz="700" dirty="0">
              <a:solidFill>
                <a:schemeClr val="bg2">
                  <a:lumMod val="25000"/>
                </a:schemeClr>
              </a:solidFill>
              <a:cs typeface="Calibri" panose="020F0502020204030204" pitchFamily="34" charset="0"/>
            </a:endParaRP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19</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238540" y="182497"/>
            <a:ext cx="12192000" cy="618631"/>
          </a:xfrm>
          <a:noFill/>
        </p:spPr>
        <p:txBody>
          <a:bodyPr vert="horz" wrap="square" lIns="91440" tIns="45720" rIns="91440" bIns="45720" rtlCol="0" anchor="ctr">
            <a:spAutoFit/>
          </a:bodyPr>
          <a:lstStyle/>
          <a:p>
            <a:r>
              <a:rPr lang="nb-NO" sz="3800" dirty="0">
                <a:solidFill>
                  <a:srgbClr val="41723A"/>
                </a:solidFill>
                <a:latin typeface="Calibri Light" panose="020F0302020204030204" pitchFamily="34" charset="0"/>
                <a:cs typeface="Calibri Light" panose="020F0302020204030204" pitchFamily="34" charset="0"/>
              </a:rPr>
              <a:t>Bedriftsøkonomiske kostnader; flere innfallsvinkler …</a:t>
            </a:r>
          </a:p>
        </p:txBody>
      </p:sp>
      <p:pic>
        <p:nvPicPr>
          <p:cNvPr id="3" name="Picture 2">
            <a:extLst>
              <a:ext uri="{FF2B5EF4-FFF2-40B4-BE49-F238E27FC236}">
                <a16:creationId xmlns:a16="http://schemas.microsoft.com/office/drawing/2014/main" id="{E10E75E8-F06A-25DF-A74E-6AD5A19BE92F}"/>
              </a:ext>
            </a:extLst>
          </p:cNvPr>
          <p:cNvPicPr>
            <a:picLocks noChangeAspect="1"/>
          </p:cNvPicPr>
          <p:nvPr/>
        </p:nvPicPr>
        <p:blipFill>
          <a:blip r:embed="rId3"/>
          <a:stretch>
            <a:fillRect/>
          </a:stretch>
        </p:blipFill>
        <p:spPr>
          <a:xfrm>
            <a:off x="2156637" y="1277570"/>
            <a:ext cx="7878726" cy="4790217"/>
          </a:xfrm>
          <a:prstGeom prst="rect">
            <a:avLst/>
          </a:prstGeom>
        </p:spPr>
      </p:pic>
      <p:sp>
        <p:nvSpPr>
          <p:cNvPr id="5" name="Frame 4">
            <a:extLst>
              <a:ext uri="{FF2B5EF4-FFF2-40B4-BE49-F238E27FC236}">
                <a16:creationId xmlns:a16="http://schemas.microsoft.com/office/drawing/2014/main" id="{8E7380A0-6DCC-2D4B-F5F9-A0709A4487EE}"/>
              </a:ext>
            </a:extLst>
          </p:cNvPr>
          <p:cNvSpPr/>
          <p:nvPr/>
        </p:nvSpPr>
        <p:spPr>
          <a:xfrm>
            <a:off x="6217581" y="4621758"/>
            <a:ext cx="3553739" cy="1555757"/>
          </a:xfrm>
          <a:prstGeom prst="frame">
            <a:avLst>
              <a:gd name="adj1" fmla="val 2206"/>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1" name="Straight Arrow Connector 10">
            <a:extLst>
              <a:ext uri="{FF2B5EF4-FFF2-40B4-BE49-F238E27FC236}">
                <a16:creationId xmlns:a16="http://schemas.microsoft.com/office/drawing/2014/main" id="{0B98B5BA-47A4-4F2E-B30F-3ECF500BCFE0}"/>
              </a:ext>
            </a:extLst>
          </p:cNvPr>
          <p:cNvCxnSpPr/>
          <p:nvPr/>
        </p:nvCxnSpPr>
        <p:spPr>
          <a:xfrm>
            <a:off x="9781953" y="5380074"/>
            <a:ext cx="733647" cy="0"/>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571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0C5E78-7F66-431B-BF31-A8C16B17BD72}"/>
              </a:ext>
            </a:extLst>
          </p:cNvPr>
          <p:cNvSpPr/>
          <p:nvPr/>
        </p:nvSpPr>
        <p:spPr>
          <a:xfrm>
            <a:off x="0" y="-26500"/>
            <a:ext cx="12192000" cy="6884499"/>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800" dirty="0">
              <a:solidFill>
                <a:schemeClr val="tx2">
                  <a:lumMod val="50000"/>
                </a:schemeClr>
              </a:solidFill>
              <a:latin typeface="+mj-lt"/>
            </a:endParaRPr>
          </a:p>
        </p:txBody>
      </p:sp>
      <p:sp>
        <p:nvSpPr>
          <p:cNvPr id="2" name="Title 1"/>
          <p:cNvSpPr>
            <a:spLocks noGrp="1"/>
          </p:cNvSpPr>
          <p:nvPr>
            <p:ph type="ctrTitle"/>
          </p:nvPr>
        </p:nvSpPr>
        <p:spPr>
          <a:xfrm>
            <a:off x="538571" y="304029"/>
            <a:ext cx="10728675" cy="505506"/>
          </a:xfrm>
        </p:spPr>
        <p:txBody>
          <a:bodyPr vert="horz" lIns="91440" tIns="45720" rIns="91440" bIns="45720" rtlCol="0" anchor="ctr">
            <a:noAutofit/>
          </a:bodyPr>
          <a:lstStyle/>
          <a:p>
            <a:r>
              <a:rPr lang="en-GB" sz="3600" b="1" dirty="0"/>
              <a:t>Dagens agenda</a:t>
            </a:r>
          </a:p>
        </p:txBody>
      </p:sp>
      <p:sp>
        <p:nvSpPr>
          <p:cNvPr id="7" name="Undertittel 7"/>
          <p:cNvSpPr>
            <a:spLocks noGrp="1"/>
          </p:cNvSpPr>
          <p:nvPr>
            <p:ph type="subTitle" idx="1"/>
          </p:nvPr>
        </p:nvSpPr>
        <p:spPr>
          <a:xfrm>
            <a:off x="625614" y="898865"/>
            <a:ext cx="10728675" cy="369332"/>
          </a:xfrm>
        </p:spPr>
        <p:txBody>
          <a:bodyPr/>
          <a:lstStyle/>
          <a:p>
            <a:r>
              <a:rPr lang="nb-NO" sz="2600" b="1" dirty="0">
                <a:latin typeface="+mj-lt"/>
                <a:ea typeface="+mj-ea"/>
                <a:cs typeface="+mj-cs"/>
              </a:rPr>
              <a:t>Forelesning #5; Økonomi- og virksomhetsstyring, Del 1</a:t>
            </a:r>
          </a:p>
          <a:p>
            <a:endParaRPr lang="nb-NO" sz="2600" dirty="0">
              <a:solidFill>
                <a:schemeClr val="tx1">
                  <a:lumMod val="95000"/>
                  <a:lumOff val="5000"/>
                </a:schemeClr>
              </a:solidFill>
              <a:latin typeface="+mj-lt"/>
              <a:ea typeface="+mj-ea"/>
              <a:cs typeface="+mj-cs"/>
            </a:endParaRPr>
          </a:p>
        </p:txBody>
      </p:sp>
      <p:sp>
        <p:nvSpPr>
          <p:cNvPr id="6" name="Rectangle 3"/>
          <p:cNvSpPr txBox="1">
            <a:spLocks noChangeArrowheads="1"/>
          </p:cNvSpPr>
          <p:nvPr/>
        </p:nvSpPr>
        <p:spPr>
          <a:xfrm>
            <a:off x="867111" y="1935983"/>
            <a:ext cx="9510265" cy="3868313"/>
          </a:xfrm>
          <a:prstGeom prst="rect">
            <a:avLst/>
          </a:prstGeom>
          <a:noFill/>
          <a:ln>
            <a:noFill/>
          </a:ln>
        </p:spPr>
        <p:txBody>
          <a:bodyPr vert="horz" wrap="square" lIns="90488" tIns="44450" rIns="90488" bIns="44450" numCol="1" anchor="t" anchorCtr="0" compatLnSpc="1">
            <a:prstTxWarp prst="textNoShape">
              <a:avLst/>
            </a:prstTxWarp>
            <a:norm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buSzPct val="75000"/>
              <a:buFont typeface="+mj-lt"/>
              <a:buAutoNum type="arabicPeriod"/>
            </a:pPr>
            <a:r>
              <a:rPr lang="nb-NO" altLang="nb-NO" sz="2100" dirty="0">
                <a:latin typeface="+mj-lt"/>
                <a:ea typeface="ＭＳ Ｐゴシック" panose="020B0600070205080204" pitchFamily="34" charset="-128"/>
                <a:cs typeface="Calibri" panose="020F0502020204030204" pitchFamily="34" charset="0"/>
              </a:rPr>
              <a:t>Kort gjennomgang av arbeidskrav #2; oppgave 3</a:t>
            </a:r>
          </a:p>
          <a:p>
            <a:pPr marL="342900" indent="-342900">
              <a:buSzPct val="75000"/>
              <a:buFont typeface="+mj-lt"/>
              <a:buAutoNum type="arabicPeriod"/>
            </a:pPr>
            <a:r>
              <a:rPr lang="nb-NO" altLang="nb-NO" sz="2100" dirty="0">
                <a:latin typeface="+mj-lt"/>
                <a:ea typeface="ＭＳ Ｐゴシック" panose="020B0600070205080204" pitchFamily="34" charset="-128"/>
                <a:cs typeface="Calibri" panose="020F0502020204030204" pitchFamily="34" charset="0"/>
              </a:rPr>
              <a:t>Økonomistyring; definisjoner</a:t>
            </a:r>
          </a:p>
          <a:p>
            <a:pPr marL="342900" indent="-342900">
              <a:buSzPct val="75000"/>
              <a:buFont typeface="+mj-lt"/>
              <a:buAutoNum type="arabicPeriod"/>
            </a:pPr>
            <a:r>
              <a:rPr lang="nb-NO" altLang="nb-NO" sz="2100" dirty="0">
                <a:latin typeface="+mj-lt"/>
                <a:ea typeface="ＭＳ Ｐゴシック" panose="020B0600070205080204" pitchFamily="34" charset="-128"/>
                <a:cs typeface="Calibri" panose="020F0502020204030204" pitchFamily="34" charset="0"/>
              </a:rPr>
              <a:t>Grensesnitt mot andre bedriftsøkonomiske emner</a:t>
            </a:r>
          </a:p>
          <a:p>
            <a:pPr marL="342900" indent="-342900">
              <a:buSzPct val="75000"/>
              <a:buFont typeface="+mj-lt"/>
              <a:buAutoNum type="arabicPeriod"/>
            </a:pPr>
            <a:r>
              <a:rPr lang="nb-NO" altLang="nb-NO" sz="2100" dirty="0">
                <a:latin typeface="+mj-lt"/>
                <a:ea typeface="ＭＳ Ｐゴシック" panose="020B0600070205080204" pitchFamily="34" charset="-128"/>
                <a:cs typeface="Calibri" panose="020F0502020204030204" pitchFamily="34" charset="0"/>
              </a:rPr>
              <a:t>Sentrale spørsmål økonomistyringen skal gi svar på</a:t>
            </a:r>
          </a:p>
          <a:p>
            <a:pPr marL="342900" indent="-342900">
              <a:buSzPct val="75000"/>
              <a:buFont typeface="+mj-lt"/>
              <a:buAutoNum type="arabicPeriod"/>
            </a:pPr>
            <a:r>
              <a:rPr lang="nb-NO" altLang="nb-NO" sz="2100" dirty="0">
                <a:latin typeface="+mj-lt"/>
                <a:ea typeface="ＭＳ Ｐゴシック" panose="020B0600070205080204" pitchFamily="34" charset="-128"/>
                <a:cs typeface="Calibri" panose="020F0502020204030204" pitchFamily="34" charset="0"/>
              </a:rPr>
              <a:t>Forskjeller mellom det eksterne og det interne regnskapet</a:t>
            </a:r>
          </a:p>
          <a:p>
            <a:pPr marL="342900" indent="-342900">
              <a:buSzPct val="75000"/>
              <a:buFont typeface="+mj-lt"/>
              <a:buAutoNum type="arabicPeriod"/>
            </a:pPr>
            <a:r>
              <a:rPr lang="nb-NO" altLang="nb-NO" sz="2100" dirty="0">
                <a:latin typeface="+mj-lt"/>
                <a:ea typeface="ＭＳ Ｐゴシック" panose="020B0600070205080204" pitchFamily="34" charset="-128"/>
                <a:cs typeface="Calibri" panose="020F0502020204030204" pitchFamily="34" charset="0"/>
              </a:rPr>
              <a:t>Om produktivitet og effektivitet</a:t>
            </a:r>
          </a:p>
          <a:p>
            <a:pPr marL="342900" indent="-342900">
              <a:buSzPct val="75000"/>
              <a:buFont typeface="+mj-lt"/>
              <a:buAutoNum type="arabicPeriod"/>
            </a:pPr>
            <a:r>
              <a:rPr lang="nb-NO" altLang="nb-NO" sz="2100" dirty="0">
                <a:latin typeface="+mj-lt"/>
                <a:ea typeface="ＭＳ Ｐゴシック" panose="020B0600070205080204" pitchFamily="34" charset="-128"/>
                <a:cs typeface="Calibri" panose="020F0502020204030204" pitchFamily="34" charset="0"/>
              </a:rPr>
              <a:t>Budsjetter og bedriftens styringssløyfe</a:t>
            </a:r>
          </a:p>
          <a:p>
            <a:pPr marL="342900" indent="-342900">
              <a:buSzPct val="75000"/>
              <a:buFont typeface="+mj-lt"/>
              <a:buAutoNum type="arabicPeriod"/>
            </a:pPr>
            <a:r>
              <a:rPr lang="nb-NO" altLang="nb-NO" sz="2100" dirty="0">
                <a:latin typeface="+mj-lt"/>
                <a:ea typeface="ＭＳ Ｐゴシック" panose="020B0600070205080204" pitchFamily="34" charset="-128"/>
                <a:cs typeface="Calibri" panose="020F0502020204030204" pitchFamily="34" charset="0"/>
              </a:rPr>
              <a:t>Bedriftsøkonomiske kostnader; flere innfallsvinkler</a:t>
            </a:r>
          </a:p>
          <a:p>
            <a:pPr marL="342900" indent="-342900">
              <a:buSzPct val="75000"/>
              <a:buFont typeface="+mj-lt"/>
              <a:buAutoNum type="arabicPeriod"/>
            </a:pPr>
            <a:r>
              <a:rPr lang="nb-NO" altLang="nb-NO" sz="2100" dirty="0">
                <a:latin typeface="+mj-lt"/>
                <a:ea typeface="ＭＳ Ｐゴシック" panose="020B0600070205080204" pitchFamily="34" charset="-128"/>
                <a:cs typeface="Calibri" panose="020F0502020204030204" pitchFamily="34" charset="0"/>
              </a:rPr>
              <a:t>Økonomens/økonomiavdelingens viktigste roller</a:t>
            </a:r>
          </a:p>
          <a:p>
            <a:pPr marL="342900" indent="-342900">
              <a:buSzPct val="75000"/>
              <a:buFont typeface="+mj-lt"/>
              <a:buAutoNum type="arabicPeriod"/>
            </a:pPr>
            <a:r>
              <a:rPr lang="nb-NO" altLang="nb-NO" sz="2100" dirty="0">
                <a:latin typeface="+mj-lt"/>
                <a:ea typeface="ＭＳ Ｐゴシック" panose="020B0600070205080204" pitchFamily="34" charset="-128"/>
                <a:cs typeface="Calibri" panose="020F0502020204030204" pitchFamily="34" charset="0"/>
              </a:rPr>
              <a:t>Grensekostnader, «sunk cost»; … og ikke minst alternativkostnad</a:t>
            </a: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2100" dirty="0">
              <a:latin typeface="+mj-lt"/>
              <a:ea typeface="ＭＳ Ｐゴシック" panose="020B0600070205080204" pitchFamily="34" charset="-128"/>
              <a:cs typeface="Calibri" panose="020F0502020204030204" pitchFamily="34" charset="0"/>
            </a:endParaRPr>
          </a:p>
        </p:txBody>
      </p:sp>
      <p:sp>
        <p:nvSpPr>
          <p:cNvPr id="12" name="Undertittel 7">
            <a:extLst>
              <a:ext uri="{FF2B5EF4-FFF2-40B4-BE49-F238E27FC236}">
                <a16:creationId xmlns:a16="http://schemas.microsoft.com/office/drawing/2014/main" id="{87FFE32B-0550-41E4-B938-450F70492F97}"/>
              </a:ext>
            </a:extLst>
          </p:cNvPr>
          <p:cNvSpPr txBox="1">
            <a:spLocks/>
          </p:cNvSpPr>
          <p:nvPr/>
        </p:nvSpPr>
        <p:spPr>
          <a:xfrm>
            <a:off x="625614" y="1284782"/>
            <a:ext cx="10728675" cy="36933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nb-NO" sz="1800" dirty="0">
                <a:latin typeface="+mj-lt"/>
              </a:rPr>
              <a:t>Onsdag, 12. oktober 2022</a:t>
            </a:r>
          </a:p>
        </p:txBody>
      </p:sp>
      <p:sp>
        <p:nvSpPr>
          <p:cNvPr id="11" name="Footer Placeholder 8">
            <a:extLst>
              <a:ext uri="{FF2B5EF4-FFF2-40B4-BE49-F238E27FC236}">
                <a16:creationId xmlns:a16="http://schemas.microsoft.com/office/drawing/2014/main" id="{F225ECA0-ACB0-6EEB-5989-D6EA802735D4}"/>
              </a:ext>
            </a:extLst>
          </p:cNvPr>
          <p:cNvSpPr txBox="1">
            <a:spLocks/>
          </p:cNvSpPr>
          <p:nvPr/>
        </p:nvSpPr>
        <p:spPr>
          <a:xfrm>
            <a:off x="10213791" y="6599888"/>
            <a:ext cx="1748595" cy="235232"/>
          </a:xfrm>
          <a:prstGeom prst="rect">
            <a:avLst/>
          </a:prstGeom>
        </p:spPr>
        <p:txBody>
          <a:bodyPr vert="horz" lIns="0" tIns="0" rIns="0" bIns="0" rtlCol="0" anchor="ctr"/>
          <a:lstStyle>
            <a:defPPr>
              <a:defRPr lang="en-US"/>
            </a:defPPr>
            <a:lvl1pPr>
              <a:defRPr sz="700">
                <a:solidFill>
                  <a:schemeClr val="bg2">
                    <a:lumMod val="25000"/>
                  </a:schemeClr>
                </a:solidFill>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ltLang="nb-NO" dirty="0">
                <a:solidFill>
                  <a:schemeClr val="bg1"/>
                </a:solidFill>
              </a:rPr>
              <a:t>BUS101_Bedriftsøkonomiske sammenhenger</a:t>
            </a:r>
          </a:p>
        </p:txBody>
      </p:sp>
      <p:sp>
        <p:nvSpPr>
          <p:cNvPr id="14" name="Slide Number Placeholder 9">
            <a:extLst>
              <a:ext uri="{FF2B5EF4-FFF2-40B4-BE49-F238E27FC236}">
                <a16:creationId xmlns:a16="http://schemas.microsoft.com/office/drawing/2014/main" id="{DC6403E3-35B5-3D13-71C0-A53F4881F152}"/>
              </a:ext>
            </a:extLst>
          </p:cNvPr>
          <p:cNvSpPr txBox="1">
            <a:spLocks/>
          </p:cNvSpPr>
          <p:nvPr/>
        </p:nvSpPr>
        <p:spPr>
          <a:xfrm>
            <a:off x="11844940" y="6599888"/>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1"/>
                </a:solidFill>
                <a:cs typeface="Calibri" panose="020F0502020204030204" pitchFamily="34" charset="0"/>
              </a:rPr>
              <a:t>s. </a:t>
            </a:r>
            <a:fld id="{182D40AC-E4B7-44D0-AB2A-1A195DA07EA7}" type="slidenum">
              <a:rPr lang="nb-NO" altLang="nb-NO" sz="700" smtClean="0">
                <a:solidFill>
                  <a:schemeClr val="bg1"/>
                </a:solidFill>
                <a:cs typeface="Calibri" panose="020F0502020204030204" pitchFamily="34" charset="0"/>
              </a:rPr>
              <a:pPr algn="r"/>
              <a:t>2</a:t>
            </a:fld>
            <a:endParaRPr lang="nb-NO" altLang="nb-NO" sz="700" dirty="0">
              <a:solidFill>
                <a:schemeClr val="bg1"/>
              </a:solidFill>
              <a:cs typeface="Calibri" panose="020F0502020204030204" pitchFamily="34" charset="0"/>
            </a:endParaRPr>
          </a:p>
        </p:txBody>
      </p:sp>
    </p:spTree>
    <p:extLst>
      <p:ext uri="{BB962C8B-B14F-4D97-AF65-F5344CB8AC3E}">
        <p14:creationId xmlns:p14="http://schemas.microsoft.com/office/powerpoint/2010/main" val="5172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a:solidFill>
                  <a:schemeClr val="bg2">
                    <a:lumMod val="25000"/>
                  </a:schemeClr>
                </a:solidFill>
                <a:cs typeface="Calibri" panose="020F0502020204030204" pitchFamily="34" charset="0"/>
              </a:rPr>
              <a:t>BUS101_Bedriftsøkonomiske sammenhenger</a:t>
            </a:r>
            <a:endParaRPr lang="nb-NO" altLang="nb-NO" sz="700" dirty="0">
              <a:solidFill>
                <a:schemeClr val="bg2">
                  <a:lumMod val="25000"/>
                </a:schemeClr>
              </a:solidFill>
              <a:cs typeface="Calibri" panose="020F0502020204030204" pitchFamily="34" charset="0"/>
            </a:endParaRP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20</a:t>
            </a:fld>
            <a:endParaRPr lang="nb-NO" altLang="nb-NO" sz="700" dirty="0">
              <a:solidFill>
                <a:schemeClr val="bg2">
                  <a:lumMod val="25000"/>
                </a:schemeClr>
              </a:solidFill>
              <a:cs typeface="Calibri" panose="020F0502020204030204" pitchFamily="34" charset="0"/>
            </a:endParaRPr>
          </a:p>
        </p:txBody>
      </p:sp>
      <p:sp>
        <p:nvSpPr>
          <p:cNvPr id="5" name="TextBox 4">
            <a:extLst>
              <a:ext uri="{FF2B5EF4-FFF2-40B4-BE49-F238E27FC236}">
                <a16:creationId xmlns:a16="http://schemas.microsoft.com/office/drawing/2014/main" id="{9D0A7F42-B16B-C46D-80A7-F34873883121}"/>
              </a:ext>
            </a:extLst>
          </p:cNvPr>
          <p:cNvSpPr txBox="1"/>
          <p:nvPr/>
        </p:nvSpPr>
        <p:spPr>
          <a:xfrm>
            <a:off x="1283014" y="2002581"/>
            <a:ext cx="9572827" cy="2062103"/>
          </a:xfrm>
          <a:prstGeom prst="rect">
            <a:avLst/>
          </a:prstGeom>
          <a:noFill/>
        </p:spPr>
        <p:txBody>
          <a:bodyPr wrap="square">
            <a:spAutoFit/>
          </a:bodyPr>
          <a:lstStyle/>
          <a:p>
            <a:pPr algn="l"/>
            <a:r>
              <a:rPr lang="nb-NO" sz="3200" b="0" i="0" u="none" strike="noStrike" baseline="0" dirty="0">
                <a:solidFill>
                  <a:srgbClr val="222221"/>
                </a:solidFill>
                <a:latin typeface="Congenial SemiBold" panose="020B0604020202020204" pitchFamily="2" charset="0"/>
              </a:rPr>
              <a:t>Kostnader oppfattes ofte som noe negativt. Men en bedrift skal ikke kutte kostnader for enhver pris. Uten kostnader vil bedriften nemlig ikke være i stand til å skape inntekter.</a:t>
            </a:r>
            <a:endParaRPr lang="en-GB" sz="3200" dirty="0">
              <a:latin typeface="Congenial SemiBold" panose="020B0604020202020204" pitchFamily="2" charset="0"/>
            </a:endParaRPr>
          </a:p>
        </p:txBody>
      </p:sp>
    </p:spTree>
    <p:extLst>
      <p:ext uri="{BB962C8B-B14F-4D97-AF65-F5344CB8AC3E}">
        <p14:creationId xmlns:p14="http://schemas.microsoft.com/office/powerpoint/2010/main" val="394277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a:solidFill>
                  <a:schemeClr val="bg2">
                    <a:lumMod val="25000"/>
                  </a:schemeClr>
                </a:solidFill>
                <a:cs typeface="Calibri" panose="020F0502020204030204" pitchFamily="34" charset="0"/>
              </a:rPr>
              <a:t>BUS101_Bedriftsøkonomiske sammenhenger</a:t>
            </a:r>
            <a:endParaRPr lang="nb-NO" altLang="nb-NO" sz="700" dirty="0">
              <a:solidFill>
                <a:schemeClr val="bg2">
                  <a:lumMod val="25000"/>
                </a:schemeClr>
              </a:solidFill>
              <a:cs typeface="Calibri" panose="020F0502020204030204" pitchFamily="34" charset="0"/>
            </a:endParaRP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21</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304146" y="229663"/>
            <a:ext cx="11095766" cy="618631"/>
          </a:xfrm>
          <a:noFill/>
        </p:spPr>
        <p:txBody>
          <a:bodyPr vert="horz" wrap="square" lIns="91440" tIns="45720" rIns="91440" bIns="45720" rtlCol="0" anchor="ctr">
            <a:spAutoFit/>
          </a:bodyPr>
          <a:lstStyle/>
          <a:p>
            <a:pPr algn="ctr"/>
            <a:r>
              <a:rPr lang="nb-NO" sz="3800" dirty="0">
                <a:solidFill>
                  <a:srgbClr val="41723A"/>
                </a:solidFill>
                <a:latin typeface="Calibri Light" panose="020F0302020204030204" pitchFamily="34" charset="0"/>
                <a:cs typeface="Calibri Light" panose="020F0302020204030204" pitchFamily="34" charset="0"/>
              </a:rPr>
              <a:t>Grensekostnad vs. gjennomsnittskostnad</a:t>
            </a:r>
          </a:p>
        </p:txBody>
      </p:sp>
      <p:pic>
        <p:nvPicPr>
          <p:cNvPr id="2" name="Bilde 4">
            <a:extLst>
              <a:ext uri="{FF2B5EF4-FFF2-40B4-BE49-F238E27FC236}">
                <a16:creationId xmlns:a16="http://schemas.microsoft.com/office/drawing/2014/main" id="{C2C95367-7F19-8D85-F86B-31E4DB3DA8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282" y="1619499"/>
            <a:ext cx="2232627" cy="371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5">
            <a:extLst>
              <a:ext uri="{FF2B5EF4-FFF2-40B4-BE49-F238E27FC236}">
                <a16:creationId xmlns:a16="http://schemas.microsoft.com/office/drawing/2014/main" id="{9E24CA2F-CAAD-D527-EBEC-F6567CC7CD28}"/>
              </a:ext>
            </a:extLst>
          </p:cNvPr>
          <p:cNvSpPr>
            <a:spLocks noChangeArrowheads="1"/>
          </p:cNvSpPr>
          <p:nvPr/>
        </p:nvSpPr>
        <p:spPr bwMode="auto">
          <a:xfrm>
            <a:off x="4108406" y="1619499"/>
            <a:ext cx="72915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sz="2400" dirty="0">
                <a:solidFill>
                  <a:schemeClr val="accent3">
                    <a:lumMod val="75000"/>
                  </a:schemeClr>
                </a:solidFill>
                <a:latin typeface="Arial" panose="020B0604020202020204" pitchFamily="34" charset="0"/>
              </a:rPr>
              <a:t>To direktører dro sammen på rypejakt en høst, men hadde ikke den helt store jaktlykken. I løpet av tre dagers jakt greide den ene direktøren å skyte en eneste rype. Da de var på vei hjem igjen sa denne: "Når vi tar med reise og hotell, har denne rypa kostet oss tre tusen kroner". </a:t>
            </a:r>
          </a:p>
        </p:txBody>
      </p:sp>
      <p:sp>
        <p:nvSpPr>
          <p:cNvPr id="5" name="Rectangle 4">
            <a:extLst>
              <a:ext uri="{FF2B5EF4-FFF2-40B4-BE49-F238E27FC236}">
                <a16:creationId xmlns:a16="http://schemas.microsoft.com/office/drawing/2014/main" id="{A28D3831-D55C-ADB2-0198-DC8D6EEEDD85}"/>
              </a:ext>
            </a:extLst>
          </p:cNvPr>
          <p:cNvSpPr/>
          <p:nvPr/>
        </p:nvSpPr>
        <p:spPr>
          <a:xfrm>
            <a:off x="4126973" y="4413429"/>
            <a:ext cx="5887481" cy="830997"/>
          </a:xfrm>
          <a:prstGeom prst="rect">
            <a:avLst/>
          </a:prstGeom>
        </p:spPr>
        <p:txBody>
          <a:bodyPr wrap="square">
            <a:spAutoFit/>
          </a:bodyPr>
          <a:lstStyle/>
          <a:p>
            <a:r>
              <a:rPr lang="nb-NO" sz="2400" dirty="0">
                <a:solidFill>
                  <a:schemeClr val="accent3">
                    <a:lumMod val="75000"/>
                  </a:schemeClr>
                </a:solidFill>
                <a:latin typeface="Arial" panose="020B0604020202020204" pitchFamily="34" charset="0"/>
              </a:rPr>
              <a:t>"Da var det godt at vi ikke fikk flere ryper", svarte den andre.</a:t>
            </a:r>
            <a:endParaRPr lang="en-GB" sz="2400" dirty="0"/>
          </a:p>
        </p:txBody>
      </p:sp>
      <p:sp>
        <p:nvSpPr>
          <p:cNvPr id="4" name="Rectangle 3">
            <a:extLst>
              <a:ext uri="{FF2B5EF4-FFF2-40B4-BE49-F238E27FC236}">
                <a16:creationId xmlns:a16="http://schemas.microsoft.com/office/drawing/2014/main" id="{57E764FB-22FD-8BFF-2C7D-D97F97C10108}"/>
              </a:ext>
            </a:extLst>
          </p:cNvPr>
          <p:cNvSpPr/>
          <p:nvPr/>
        </p:nvSpPr>
        <p:spPr>
          <a:xfrm>
            <a:off x="379676" y="826151"/>
            <a:ext cx="11390569" cy="45719"/>
          </a:xfrm>
          <a:prstGeom prst="rect">
            <a:avLst/>
          </a:prstGeom>
          <a:solidFill>
            <a:srgbClr val="446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7D92B50-A3CD-4AB4-BB9F-EE8F102B09E5}"/>
              </a:ext>
            </a:extLst>
          </p:cNvPr>
          <p:cNvSpPr txBox="1"/>
          <p:nvPr/>
        </p:nvSpPr>
        <p:spPr>
          <a:xfrm>
            <a:off x="0" y="5823150"/>
            <a:ext cx="12192000" cy="369332"/>
          </a:xfrm>
          <a:prstGeom prst="rect">
            <a:avLst/>
          </a:prstGeom>
          <a:noFill/>
        </p:spPr>
        <p:txBody>
          <a:bodyPr wrap="square">
            <a:spAutoFit/>
          </a:bodyPr>
          <a:lstStyle/>
          <a:p>
            <a:pPr algn="ctr"/>
            <a:r>
              <a:rPr lang="nb-NO" sz="1800" dirty="0">
                <a:solidFill>
                  <a:schemeClr val="accent3">
                    <a:lumMod val="75000"/>
                  </a:schemeClr>
                </a:solidFill>
                <a:latin typeface="Adobe Devanagari" panose="02040503050201020203" pitchFamily="18" charset="0"/>
                <a:cs typeface="Adobe Devanagari" panose="02040503050201020203" pitchFamily="18" charset="0"/>
              </a:rPr>
              <a:t>(mer om dette i neste forelesning 19/10 der vi skal snakke om variable og faste kostnader)</a:t>
            </a:r>
            <a:endParaRPr lang="en-GB"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684817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a:solidFill>
                  <a:schemeClr val="bg2">
                    <a:lumMod val="25000"/>
                  </a:schemeClr>
                </a:solidFill>
                <a:cs typeface="Calibri" panose="020F0502020204030204" pitchFamily="34" charset="0"/>
              </a:rPr>
              <a:t>BUS101_Bedriftsøkonomiske sammenhenger</a:t>
            </a:r>
            <a:endParaRPr lang="nb-NO" altLang="nb-NO" sz="700" dirty="0">
              <a:solidFill>
                <a:schemeClr val="bg2">
                  <a:lumMod val="25000"/>
                </a:schemeClr>
              </a:solidFill>
              <a:cs typeface="Calibri" panose="020F0502020204030204" pitchFamily="34" charset="0"/>
            </a:endParaRP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22</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208453" y="160414"/>
            <a:ext cx="11095766" cy="757130"/>
          </a:xfrm>
          <a:noFill/>
        </p:spPr>
        <p:txBody>
          <a:bodyPr vert="horz" wrap="square" lIns="91440" tIns="45720" rIns="91440" bIns="45720" rtlCol="0" anchor="ctr">
            <a:spAutoFit/>
          </a:bodyPr>
          <a:lstStyle/>
          <a:p>
            <a:pPr algn="ctr"/>
            <a:r>
              <a:rPr lang="nb-NO" sz="4800" dirty="0">
                <a:solidFill>
                  <a:srgbClr val="41723A"/>
                </a:solidFill>
                <a:latin typeface="Calibri Light" panose="020F0302020204030204" pitchFamily="34" charset="0"/>
                <a:cs typeface="Calibri Light" panose="020F0302020204030204" pitchFamily="34" charset="0"/>
              </a:rPr>
              <a:t>Sunk Cost</a:t>
            </a:r>
          </a:p>
        </p:txBody>
      </p:sp>
      <p:pic>
        <p:nvPicPr>
          <p:cNvPr id="8194" name="Picture 2" descr="Sunk Cost Fallacy">
            <a:extLst>
              <a:ext uri="{FF2B5EF4-FFF2-40B4-BE49-F238E27FC236}">
                <a16:creationId xmlns:a16="http://schemas.microsoft.com/office/drawing/2014/main" id="{92E7D9E9-9F90-1839-EE64-B47863B83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834" y="1188924"/>
            <a:ext cx="6528213" cy="37130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C1330B-BD33-6237-0C5D-5D4977D711FC}"/>
              </a:ext>
            </a:extLst>
          </p:cNvPr>
          <p:cNvSpPr txBox="1"/>
          <p:nvPr/>
        </p:nvSpPr>
        <p:spPr>
          <a:xfrm>
            <a:off x="5045587" y="4936341"/>
            <a:ext cx="6488706" cy="1200329"/>
          </a:xfrm>
          <a:prstGeom prst="rect">
            <a:avLst/>
          </a:prstGeom>
          <a:noFill/>
        </p:spPr>
        <p:txBody>
          <a:bodyPr wrap="square">
            <a:spAutoFit/>
          </a:bodyPr>
          <a:lstStyle/>
          <a:p>
            <a:r>
              <a:rPr lang="nb-NO" sz="2400" b="0" i="0" u="none" strike="noStrike" baseline="0" dirty="0">
                <a:solidFill>
                  <a:srgbClr val="222221"/>
                </a:solidFill>
                <a:latin typeface="MinionPro-Regular"/>
              </a:rPr>
              <a:t>Det sentrale poenget er at når visse kostnader har påløpt og ikke kan reverseres, så er de </a:t>
            </a:r>
            <a:r>
              <a:rPr lang="nb-NO" sz="2400" b="1" i="1" u="sng" strike="noStrike" baseline="0" dirty="0">
                <a:solidFill>
                  <a:srgbClr val="446449"/>
                </a:solidFill>
                <a:latin typeface="MinionPro-Regular"/>
              </a:rPr>
              <a:t>irrelevante</a:t>
            </a:r>
            <a:r>
              <a:rPr lang="nb-NO" sz="2400" b="0" i="0" u="none" strike="noStrike" baseline="0" dirty="0">
                <a:solidFill>
                  <a:srgbClr val="222221"/>
                </a:solidFill>
                <a:latin typeface="MinionPro-Regular"/>
              </a:rPr>
              <a:t> i videre økonomiske analyser.</a:t>
            </a:r>
            <a:endParaRPr lang="nb-NO" sz="2400" dirty="0"/>
          </a:p>
        </p:txBody>
      </p:sp>
      <p:pic>
        <p:nvPicPr>
          <p:cNvPr id="10" name="Picture 9">
            <a:extLst>
              <a:ext uri="{FF2B5EF4-FFF2-40B4-BE49-F238E27FC236}">
                <a16:creationId xmlns:a16="http://schemas.microsoft.com/office/drawing/2014/main" id="{EF5E08BA-F4F8-1418-3C4C-4B13F4D5D72A}"/>
              </a:ext>
            </a:extLst>
          </p:cNvPr>
          <p:cNvPicPr>
            <a:picLocks noChangeAspect="1"/>
          </p:cNvPicPr>
          <p:nvPr/>
        </p:nvPicPr>
        <p:blipFill>
          <a:blip r:embed="rId4"/>
          <a:stretch>
            <a:fillRect/>
          </a:stretch>
        </p:blipFill>
        <p:spPr>
          <a:xfrm>
            <a:off x="513047" y="1188924"/>
            <a:ext cx="3260235" cy="5036334"/>
          </a:xfrm>
          <a:prstGeom prst="rect">
            <a:avLst/>
          </a:prstGeom>
        </p:spPr>
      </p:pic>
      <p:sp>
        <p:nvSpPr>
          <p:cNvPr id="2" name="Rectangle 1">
            <a:extLst>
              <a:ext uri="{FF2B5EF4-FFF2-40B4-BE49-F238E27FC236}">
                <a16:creationId xmlns:a16="http://schemas.microsoft.com/office/drawing/2014/main" id="{E12D14CC-A2AE-DC3A-C03F-35B15F6FD92C}"/>
              </a:ext>
            </a:extLst>
          </p:cNvPr>
          <p:cNvSpPr/>
          <p:nvPr/>
        </p:nvSpPr>
        <p:spPr>
          <a:xfrm>
            <a:off x="379676" y="826151"/>
            <a:ext cx="11390569" cy="45719"/>
          </a:xfrm>
          <a:prstGeom prst="rect">
            <a:avLst/>
          </a:prstGeom>
          <a:solidFill>
            <a:srgbClr val="446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1912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a:solidFill>
                  <a:schemeClr val="bg2">
                    <a:lumMod val="25000"/>
                  </a:schemeClr>
                </a:solidFill>
                <a:cs typeface="Calibri" panose="020F0502020204030204" pitchFamily="34" charset="0"/>
              </a:rPr>
              <a:t>BUS101_Bedriftsøkonomiske sammenhenger</a:t>
            </a:r>
            <a:endParaRPr lang="nb-NO" altLang="nb-NO" sz="700" dirty="0">
              <a:solidFill>
                <a:schemeClr val="bg2">
                  <a:lumMod val="25000"/>
                </a:schemeClr>
              </a:solidFill>
              <a:cs typeface="Calibri" panose="020F0502020204030204" pitchFamily="34" charset="0"/>
            </a:endParaRP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23</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352129" y="366705"/>
            <a:ext cx="11095766" cy="618631"/>
          </a:xfrm>
          <a:noFill/>
        </p:spPr>
        <p:txBody>
          <a:bodyPr vert="horz" wrap="square" lIns="91440" tIns="45720" rIns="91440" bIns="45720" rtlCol="0" anchor="ctr">
            <a:spAutoFit/>
          </a:bodyPr>
          <a:lstStyle/>
          <a:p>
            <a:pPr algn="ctr"/>
            <a:r>
              <a:rPr lang="nb-NO" sz="3800" dirty="0">
                <a:solidFill>
                  <a:srgbClr val="41723A"/>
                </a:solidFill>
                <a:latin typeface="Calibri Light" panose="020F0302020204030204" pitchFamily="34" charset="0"/>
                <a:cs typeface="Calibri Light" panose="020F0302020204030204" pitchFamily="34" charset="0"/>
              </a:rPr>
              <a:t>Alternativkostnad («Opportunity Cost»)</a:t>
            </a:r>
          </a:p>
        </p:txBody>
      </p:sp>
      <p:sp>
        <p:nvSpPr>
          <p:cNvPr id="4" name="TextBox 3">
            <a:extLst>
              <a:ext uri="{FF2B5EF4-FFF2-40B4-BE49-F238E27FC236}">
                <a16:creationId xmlns:a16="http://schemas.microsoft.com/office/drawing/2014/main" id="{CA38EE97-658F-A078-8D46-7B93B0A6E59E}"/>
              </a:ext>
            </a:extLst>
          </p:cNvPr>
          <p:cNvSpPr txBox="1"/>
          <p:nvPr/>
        </p:nvSpPr>
        <p:spPr>
          <a:xfrm>
            <a:off x="546588" y="4020136"/>
            <a:ext cx="5248092" cy="1693825"/>
          </a:xfrm>
          <a:prstGeom prst="rect">
            <a:avLst/>
          </a:prstGeom>
          <a:solidFill>
            <a:srgbClr val="EDF3EE"/>
          </a:solidFill>
          <a:ln w="25400" cap="flat" cmpd="sng" algn="ctr">
            <a:solidFill>
              <a:srgbClr val="00799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defPPr>
              <a:defRPr lang="nb-NO"/>
            </a:defPPr>
            <a:lvl1pPr marL="36000">
              <a:spcBef>
                <a:spcPts val="600"/>
              </a:spcBef>
              <a:buNone/>
              <a:defRPr b="1">
                <a:solidFill>
                  <a:srgbClr val="00799A"/>
                </a:solidFill>
                <a:latin typeface="Calibri Light" panose="020F0302020204030204" pitchFamily="34" charset="0"/>
                <a:cs typeface="Calibri Light" panose="020F03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b-NO" sz="2000" dirty="0">
                <a:solidFill>
                  <a:schemeClr val="tx1">
                    <a:lumMod val="75000"/>
                    <a:lumOff val="25000"/>
                  </a:schemeClr>
                </a:solidFill>
              </a:rPr>
              <a:t>Fordi vi har en knapphet av ressurser (for eksempel, tid og penger) må vi hele tiden foreta avveininger («</a:t>
            </a:r>
            <a:r>
              <a:rPr lang="en-US" sz="2000" i="1" dirty="0">
                <a:solidFill>
                  <a:schemeClr val="tx1">
                    <a:lumMod val="75000"/>
                    <a:lumOff val="25000"/>
                  </a:schemeClr>
                </a:solidFill>
              </a:rPr>
              <a:t>trade-off</a:t>
            </a:r>
            <a:r>
              <a:rPr lang="nb-NO" sz="2000" i="1" dirty="0">
                <a:solidFill>
                  <a:schemeClr val="tx1">
                    <a:lumMod val="75000"/>
                    <a:lumOff val="25000"/>
                  </a:schemeClr>
                </a:solidFill>
              </a:rPr>
              <a:t>s»</a:t>
            </a:r>
            <a:r>
              <a:rPr lang="nb-NO" sz="2000" dirty="0">
                <a:solidFill>
                  <a:schemeClr val="tx1">
                    <a:lumMod val="75000"/>
                    <a:lumOff val="25000"/>
                  </a:schemeClr>
                </a:solidFill>
              </a:rPr>
              <a:t>).  En økonom forsøker hele tiden å tenke på hva vi går glipp av når vi handler på bestemte måter? </a:t>
            </a:r>
          </a:p>
        </p:txBody>
      </p:sp>
      <p:cxnSp>
        <p:nvCxnSpPr>
          <p:cNvPr id="11" name="Straight Arrow Connector 10">
            <a:extLst>
              <a:ext uri="{FF2B5EF4-FFF2-40B4-BE49-F238E27FC236}">
                <a16:creationId xmlns:a16="http://schemas.microsoft.com/office/drawing/2014/main" id="{D3AB30C2-4CC7-E7EB-D03E-9F49B4197B44}"/>
              </a:ext>
            </a:extLst>
          </p:cNvPr>
          <p:cNvCxnSpPr>
            <a:cxnSpLocks/>
          </p:cNvCxnSpPr>
          <p:nvPr/>
        </p:nvCxnSpPr>
        <p:spPr>
          <a:xfrm flipV="1">
            <a:off x="7075540" y="1431854"/>
            <a:ext cx="0" cy="4346958"/>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36BA704-3872-94F0-A9DD-1F55B481C074}"/>
              </a:ext>
            </a:extLst>
          </p:cNvPr>
          <p:cNvCxnSpPr/>
          <p:nvPr/>
        </p:nvCxnSpPr>
        <p:spPr>
          <a:xfrm>
            <a:off x="7054274" y="5778812"/>
            <a:ext cx="4844315"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BDC141-439E-43B0-BA4B-226F60CFD0FF}"/>
              </a:ext>
            </a:extLst>
          </p:cNvPr>
          <p:cNvCxnSpPr>
            <a:cxnSpLocks/>
          </p:cNvCxnSpPr>
          <p:nvPr/>
        </p:nvCxnSpPr>
        <p:spPr>
          <a:xfrm>
            <a:off x="7075540" y="2227538"/>
            <a:ext cx="4040372" cy="355127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1528422-44E3-2C62-8171-A051A8E8B564}"/>
              </a:ext>
            </a:extLst>
          </p:cNvPr>
          <p:cNvSpPr txBox="1"/>
          <p:nvPr/>
        </p:nvSpPr>
        <p:spPr>
          <a:xfrm>
            <a:off x="6347638" y="1931585"/>
            <a:ext cx="489095" cy="369332"/>
          </a:xfrm>
          <a:prstGeom prst="rect">
            <a:avLst/>
          </a:prstGeom>
          <a:noFill/>
        </p:spPr>
        <p:txBody>
          <a:bodyPr wrap="square" rtlCol="0">
            <a:spAutoFit/>
          </a:bodyPr>
          <a:lstStyle/>
          <a:p>
            <a:pPr algn="r"/>
            <a:r>
              <a:rPr lang="en-GB" dirty="0"/>
              <a:t>12</a:t>
            </a:r>
          </a:p>
        </p:txBody>
      </p:sp>
      <p:sp>
        <p:nvSpPr>
          <p:cNvPr id="18" name="TextBox 17">
            <a:extLst>
              <a:ext uri="{FF2B5EF4-FFF2-40B4-BE49-F238E27FC236}">
                <a16:creationId xmlns:a16="http://schemas.microsoft.com/office/drawing/2014/main" id="{657E0B30-1871-5AC7-8861-624EF9767958}"/>
              </a:ext>
            </a:extLst>
          </p:cNvPr>
          <p:cNvSpPr txBox="1"/>
          <p:nvPr/>
        </p:nvSpPr>
        <p:spPr>
          <a:xfrm>
            <a:off x="6341899" y="2453317"/>
            <a:ext cx="489095" cy="369332"/>
          </a:xfrm>
          <a:prstGeom prst="rect">
            <a:avLst/>
          </a:prstGeom>
          <a:noFill/>
        </p:spPr>
        <p:txBody>
          <a:bodyPr wrap="square" rtlCol="0">
            <a:spAutoFit/>
          </a:bodyPr>
          <a:lstStyle/>
          <a:p>
            <a:pPr algn="r"/>
            <a:r>
              <a:rPr lang="en-GB" dirty="0"/>
              <a:t>10</a:t>
            </a:r>
          </a:p>
        </p:txBody>
      </p:sp>
      <p:sp>
        <p:nvSpPr>
          <p:cNvPr id="19" name="TextBox 18">
            <a:extLst>
              <a:ext uri="{FF2B5EF4-FFF2-40B4-BE49-F238E27FC236}">
                <a16:creationId xmlns:a16="http://schemas.microsoft.com/office/drawing/2014/main" id="{BE25CB2C-3C14-CF0E-0568-86B46213367F}"/>
              </a:ext>
            </a:extLst>
          </p:cNvPr>
          <p:cNvSpPr txBox="1"/>
          <p:nvPr/>
        </p:nvSpPr>
        <p:spPr>
          <a:xfrm>
            <a:off x="6341898" y="2975049"/>
            <a:ext cx="489095" cy="369332"/>
          </a:xfrm>
          <a:prstGeom prst="rect">
            <a:avLst/>
          </a:prstGeom>
          <a:noFill/>
        </p:spPr>
        <p:txBody>
          <a:bodyPr wrap="square" rtlCol="0">
            <a:spAutoFit/>
          </a:bodyPr>
          <a:lstStyle/>
          <a:p>
            <a:pPr algn="r"/>
            <a:r>
              <a:rPr lang="en-GB" dirty="0"/>
              <a:t>8</a:t>
            </a:r>
          </a:p>
        </p:txBody>
      </p:sp>
      <p:cxnSp>
        <p:nvCxnSpPr>
          <p:cNvPr id="21" name="Straight Connector 20">
            <a:extLst>
              <a:ext uri="{FF2B5EF4-FFF2-40B4-BE49-F238E27FC236}">
                <a16:creationId xmlns:a16="http://schemas.microsoft.com/office/drawing/2014/main" id="{B45CF314-E615-BAAA-B3E5-B907ACFE4424}"/>
              </a:ext>
            </a:extLst>
          </p:cNvPr>
          <p:cNvCxnSpPr/>
          <p:nvPr/>
        </p:nvCxnSpPr>
        <p:spPr>
          <a:xfrm>
            <a:off x="7054274" y="2637983"/>
            <a:ext cx="484210" cy="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F0DB9B-408C-75B8-C606-05A791482BC6}"/>
              </a:ext>
            </a:extLst>
          </p:cNvPr>
          <p:cNvCxnSpPr/>
          <p:nvPr/>
        </p:nvCxnSpPr>
        <p:spPr>
          <a:xfrm>
            <a:off x="7538484" y="2637983"/>
            <a:ext cx="0" cy="3140829"/>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99AEAD-4034-35BA-3D02-3DA1AECD137D}"/>
              </a:ext>
            </a:extLst>
          </p:cNvPr>
          <p:cNvCxnSpPr/>
          <p:nvPr/>
        </p:nvCxnSpPr>
        <p:spPr>
          <a:xfrm>
            <a:off x="7075540" y="3159715"/>
            <a:ext cx="1058367" cy="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1BC465-9A55-08AA-3917-B5177E49033D}"/>
              </a:ext>
            </a:extLst>
          </p:cNvPr>
          <p:cNvCxnSpPr/>
          <p:nvPr/>
        </p:nvCxnSpPr>
        <p:spPr>
          <a:xfrm>
            <a:off x="8123275" y="3159715"/>
            <a:ext cx="0" cy="2619097"/>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B23E37F-BEF7-A747-7112-1DA2F4CEC270}"/>
              </a:ext>
            </a:extLst>
          </p:cNvPr>
          <p:cNvSpPr txBox="1"/>
          <p:nvPr/>
        </p:nvSpPr>
        <p:spPr>
          <a:xfrm>
            <a:off x="7206679" y="5830558"/>
            <a:ext cx="489095" cy="369332"/>
          </a:xfrm>
          <a:prstGeom prst="rect">
            <a:avLst/>
          </a:prstGeom>
          <a:noFill/>
        </p:spPr>
        <p:txBody>
          <a:bodyPr wrap="square" rtlCol="0">
            <a:spAutoFit/>
          </a:bodyPr>
          <a:lstStyle/>
          <a:p>
            <a:pPr algn="r"/>
            <a:r>
              <a:rPr lang="en-GB" dirty="0"/>
              <a:t>2</a:t>
            </a:r>
          </a:p>
        </p:txBody>
      </p:sp>
      <p:sp>
        <p:nvSpPr>
          <p:cNvPr id="29" name="TextBox 28">
            <a:extLst>
              <a:ext uri="{FF2B5EF4-FFF2-40B4-BE49-F238E27FC236}">
                <a16:creationId xmlns:a16="http://schemas.microsoft.com/office/drawing/2014/main" id="{0111C5C3-0F03-6503-C52F-9AC24ED0D9DD}"/>
              </a:ext>
            </a:extLst>
          </p:cNvPr>
          <p:cNvSpPr txBox="1"/>
          <p:nvPr/>
        </p:nvSpPr>
        <p:spPr>
          <a:xfrm>
            <a:off x="7773749" y="5830558"/>
            <a:ext cx="489095" cy="369332"/>
          </a:xfrm>
          <a:prstGeom prst="rect">
            <a:avLst/>
          </a:prstGeom>
          <a:noFill/>
        </p:spPr>
        <p:txBody>
          <a:bodyPr wrap="square" rtlCol="0">
            <a:spAutoFit/>
          </a:bodyPr>
          <a:lstStyle/>
          <a:p>
            <a:pPr algn="r"/>
            <a:r>
              <a:rPr lang="en-GB" dirty="0"/>
              <a:t>4</a:t>
            </a:r>
          </a:p>
        </p:txBody>
      </p:sp>
      <p:cxnSp>
        <p:nvCxnSpPr>
          <p:cNvPr id="31" name="Straight Arrow Connector 30">
            <a:extLst>
              <a:ext uri="{FF2B5EF4-FFF2-40B4-BE49-F238E27FC236}">
                <a16:creationId xmlns:a16="http://schemas.microsoft.com/office/drawing/2014/main" id="{EB3C6507-9F92-47C9-B7EC-EECBAA7DA954}"/>
              </a:ext>
            </a:extLst>
          </p:cNvPr>
          <p:cNvCxnSpPr/>
          <p:nvPr/>
        </p:nvCxnSpPr>
        <p:spPr>
          <a:xfrm>
            <a:off x="6350877" y="2771231"/>
            <a:ext cx="0" cy="62267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CCF84FA-BD5A-21AA-3861-444BBDCEF2D8}"/>
              </a:ext>
            </a:extLst>
          </p:cNvPr>
          <p:cNvCxnSpPr>
            <a:cxnSpLocks/>
          </p:cNvCxnSpPr>
          <p:nvPr/>
        </p:nvCxnSpPr>
        <p:spPr>
          <a:xfrm>
            <a:off x="7538484" y="6199890"/>
            <a:ext cx="595423"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308C1A2-B6EF-3D11-313D-38D30BEF9462}"/>
              </a:ext>
            </a:extLst>
          </p:cNvPr>
          <p:cNvCxnSpPr>
            <a:cxnSpLocks/>
          </p:cNvCxnSpPr>
          <p:nvPr/>
        </p:nvCxnSpPr>
        <p:spPr>
          <a:xfrm>
            <a:off x="7649551" y="2519635"/>
            <a:ext cx="513904" cy="43800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141BB03-A0CD-C750-9AB8-74764E6DB4B5}"/>
              </a:ext>
            </a:extLst>
          </p:cNvPr>
          <p:cNvSpPr txBox="1"/>
          <p:nvPr/>
        </p:nvSpPr>
        <p:spPr>
          <a:xfrm>
            <a:off x="9940472" y="5830558"/>
            <a:ext cx="1958118" cy="307777"/>
          </a:xfrm>
          <a:prstGeom prst="rect">
            <a:avLst/>
          </a:prstGeom>
          <a:noFill/>
        </p:spPr>
        <p:txBody>
          <a:bodyPr wrap="square" rtlCol="0">
            <a:spAutoFit/>
          </a:bodyPr>
          <a:lstStyle/>
          <a:p>
            <a:pPr algn="r"/>
            <a:r>
              <a:rPr lang="en-GB" sz="1400" dirty="0"/>
              <a:t>Timer med studier</a:t>
            </a:r>
          </a:p>
        </p:txBody>
      </p:sp>
      <p:sp>
        <p:nvSpPr>
          <p:cNvPr id="38" name="TextBox 37">
            <a:extLst>
              <a:ext uri="{FF2B5EF4-FFF2-40B4-BE49-F238E27FC236}">
                <a16:creationId xmlns:a16="http://schemas.microsoft.com/office/drawing/2014/main" id="{C2E18370-090F-68E1-5292-D98F6D81E132}"/>
              </a:ext>
            </a:extLst>
          </p:cNvPr>
          <p:cNvSpPr txBox="1"/>
          <p:nvPr/>
        </p:nvSpPr>
        <p:spPr>
          <a:xfrm>
            <a:off x="5900012" y="1390408"/>
            <a:ext cx="975023" cy="523220"/>
          </a:xfrm>
          <a:prstGeom prst="rect">
            <a:avLst/>
          </a:prstGeom>
          <a:noFill/>
        </p:spPr>
        <p:txBody>
          <a:bodyPr wrap="square" rtlCol="0">
            <a:spAutoFit/>
          </a:bodyPr>
          <a:lstStyle/>
          <a:p>
            <a:pPr algn="r"/>
            <a:r>
              <a:rPr lang="nb-NO" sz="1400"/>
              <a:t>Fritid (timer)</a:t>
            </a:r>
          </a:p>
        </p:txBody>
      </p:sp>
      <p:sp>
        <p:nvSpPr>
          <p:cNvPr id="39" name="TextBox 38">
            <a:extLst>
              <a:ext uri="{FF2B5EF4-FFF2-40B4-BE49-F238E27FC236}">
                <a16:creationId xmlns:a16="http://schemas.microsoft.com/office/drawing/2014/main" id="{262E94E5-8D03-70F1-492F-615DFE431465}"/>
              </a:ext>
            </a:extLst>
          </p:cNvPr>
          <p:cNvSpPr txBox="1"/>
          <p:nvPr/>
        </p:nvSpPr>
        <p:spPr>
          <a:xfrm>
            <a:off x="8941401" y="2155338"/>
            <a:ext cx="2456699" cy="954107"/>
          </a:xfrm>
          <a:prstGeom prst="rect">
            <a:avLst/>
          </a:prstGeom>
          <a:noFill/>
        </p:spPr>
        <p:txBody>
          <a:bodyPr wrap="square" rtlCol="0">
            <a:spAutoFit/>
          </a:bodyPr>
          <a:lstStyle/>
          <a:p>
            <a:r>
              <a:rPr lang="nb-NO" sz="1400"/>
              <a:t>Hvis du studerer ytterligere to timer, er alternativkostnaden to timer med fritid som du ikke lenger har</a:t>
            </a:r>
          </a:p>
        </p:txBody>
      </p:sp>
      <p:sp>
        <p:nvSpPr>
          <p:cNvPr id="40" name="Tittel 1">
            <a:extLst>
              <a:ext uri="{FF2B5EF4-FFF2-40B4-BE49-F238E27FC236}">
                <a16:creationId xmlns:a16="http://schemas.microsoft.com/office/drawing/2014/main" id="{5AE59603-C8A9-78CF-A8CC-F245346887DE}"/>
              </a:ext>
            </a:extLst>
          </p:cNvPr>
          <p:cNvSpPr txBox="1">
            <a:spLocks/>
          </p:cNvSpPr>
          <p:nvPr/>
        </p:nvSpPr>
        <p:spPr>
          <a:xfrm>
            <a:off x="549166" y="1529987"/>
            <a:ext cx="5247421" cy="923330"/>
          </a:xfrm>
          <a:prstGeom prst="rect">
            <a:avLst/>
          </a:prstGeom>
          <a:solidFill>
            <a:srgbClr val="EDF3EE"/>
          </a:solidFill>
          <a:ln w="25400" cap="flat" cmpd="sng" algn="ctr">
            <a:solidFill>
              <a:srgbClr val="00799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defPPr>
              <a:defRPr lang="en-US"/>
            </a:defPPr>
            <a:lvl1pPr marL="36000">
              <a:spcBef>
                <a:spcPts val="600"/>
              </a:spcBef>
              <a:buNone/>
              <a:defRPr sz="2400" b="1">
                <a:solidFill>
                  <a:schemeClr val="tx1">
                    <a:lumMod val="75000"/>
                    <a:lumOff val="25000"/>
                  </a:schemeClr>
                </a:solidFill>
                <a:latin typeface="Calibri Light" panose="020F0302020204030204" pitchFamily="34" charset="0"/>
                <a:cs typeface="Calibri Light" panose="020F030202020403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b-NO" sz="2000" dirty="0"/>
              <a:t>Hva en knapp ressurs er verdt i sin beste alternative anvendelse (altså nest beste).</a:t>
            </a:r>
          </a:p>
        </p:txBody>
      </p:sp>
      <p:sp>
        <p:nvSpPr>
          <p:cNvPr id="42" name="TextBox 41">
            <a:extLst>
              <a:ext uri="{FF2B5EF4-FFF2-40B4-BE49-F238E27FC236}">
                <a16:creationId xmlns:a16="http://schemas.microsoft.com/office/drawing/2014/main" id="{7664448F-FE0D-CCC2-B59C-88780DF21B9C}"/>
              </a:ext>
            </a:extLst>
          </p:cNvPr>
          <p:cNvSpPr txBox="1"/>
          <p:nvPr/>
        </p:nvSpPr>
        <p:spPr>
          <a:xfrm>
            <a:off x="547259" y="2573074"/>
            <a:ext cx="5247421" cy="1323439"/>
          </a:xfrm>
          <a:prstGeom prst="rect">
            <a:avLst/>
          </a:prstGeom>
          <a:solidFill>
            <a:srgbClr val="EDF3EE"/>
          </a:solidFill>
          <a:ln w="25400" cap="flat" cmpd="sng" algn="ctr">
            <a:solidFill>
              <a:srgbClr val="00799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defPPr>
              <a:defRPr lang="en-US"/>
            </a:defPPr>
            <a:lvl1pPr marL="36000">
              <a:spcBef>
                <a:spcPts val="600"/>
              </a:spcBef>
              <a:buNone/>
              <a:defRPr sz="2000" b="1">
                <a:solidFill>
                  <a:schemeClr val="tx1">
                    <a:lumMod val="75000"/>
                    <a:lumOff val="25000"/>
                  </a:schemeClr>
                </a:solidFill>
                <a:latin typeface="Calibri Light" panose="020F0302020204030204" pitchFamily="34" charset="0"/>
                <a:cs typeface="Calibri Light" panose="020F03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b-NO" dirty="0"/>
              <a:t>Produksjonen av et produkt påvirker den av andre produkter ved at førstnevnte legger beslag på (de knappe) ressursene. All konsum og produksjon har derfor en alternativkostnad.</a:t>
            </a:r>
            <a:endParaRPr lang="en-GB" dirty="0"/>
          </a:p>
        </p:txBody>
      </p:sp>
      <p:sp>
        <p:nvSpPr>
          <p:cNvPr id="2" name="Rectangle 1">
            <a:extLst>
              <a:ext uri="{FF2B5EF4-FFF2-40B4-BE49-F238E27FC236}">
                <a16:creationId xmlns:a16="http://schemas.microsoft.com/office/drawing/2014/main" id="{2A4D834B-96D2-0E36-4661-4BF9224173A9}"/>
              </a:ext>
            </a:extLst>
          </p:cNvPr>
          <p:cNvSpPr/>
          <p:nvPr/>
        </p:nvSpPr>
        <p:spPr>
          <a:xfrm>
            <a:off x="380429" y="946471"/>
            <a:ext cx="11390569" cy="45719"/>
          </a:xfrm>
          <a:prstGeom prst="rect">
            <a:avLst/>
          </a:prstGeom>
          <a:solidFill>
            <a:srgbClr val="446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081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par>
                                <p:cTn id="47" presetID="6" presetClass="entr" presetSubtype="16"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par>
                                <p:cTn id="50" presetID="6"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ircle(in)">
                                      <p:cBhvr>
                                        <p:cTn id="52" dur="2000"/>
                                        <p:tgtEl>
                                          <p:spTgt spid="2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000"/>
                                        <p:tgtEl>
                                          <p:spTgt spid="28"/>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circle(in)">
                                      <p:cBhvr>
                                        <p:cTn id="58" dur="2000"/>
                                        <p:tgtEl>
                                          <p:spTgt spid="29"/>
                                        </p:tgtEl>
                                      </p:cBhvr>
                                    </p:animEffect>
                                  </p:childTnLst>
                                </p:cTn>
                              </p:par>
                              <p:par>
                                <p:cTn id="59" presetID="6" presetClass="entr" presetSubtype="16"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circle(in)">
                                      <p:cBhvr>
                                        <p:cTn id="61" dur="2000"/>
                                        <p:tgtEl>
                                          <p:spTgt spid="31"/>
                                        </p:tgtEl>
                                      </p:cBhvr>
                                    </p:animEffect>
                                  </p:childTnLst>
                                </p:cTn>
                              </p:par>
                              <p:par>
                                <p:cTn id="62" presetID="6" presetClass="entr" presetSubtype="16"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circle(in)">
                                      <p:cBhvr>
                                        <p:cTn id="64" dur="2000"/>
                                        <p:tgtEl>
                                          <p:spTgt spid="32"/>
                                        </p:tgtEl>
                                      </p:cBhvr>
                                    </p:animEffect>
                                  </p:childTnLst>
                                </p:cTn>
                              </p:par>
                              <p:par>
                                <p:cTn id="65" presetID="6" presetClass="entr" presetSubtype="16"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circle(in)">
                                      <p:cBhvr>
                                        <p:cTn id="67" dur="2000"/>
                                        <p:tgtEl>
                                          <p:spTgt spid="34"/>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circle(in)">
                                      <p:cBhvr>
                                        <p:cTn id="70" dur="2000"/>
                                        <p:tgtEl>
                                          <p:spTgt spid="36"/>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circle(in)">
                                      <p:cBhvr>
                                        <p:cTn id="73" dur="2000"/>
                                        <p:tgtEl>
                                          <p:spTgt spid="38"/>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circle(in)">
                                      <p:cBhvr>
                                        <p:cTn id="76"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8" grpId="0"/>
      <p:bldP spid="29" grpId="0"/>
      <p:bldP spid="36" grpId="0"/>
      <p:bldP spid="38" grpId="0"/>
      <p:bldP spid="39" grpId="0"/>
      <p:bldP spid="40"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5" name="Tittel 1">
            <a:extLst>
              <a:ext uri="{FF2B5EF4-FFF2-40B4-BE49-F238E27FC236}">
                <a16:creationId xmlns:a16="http://schemas.microsoft.com/office/drawing/2014/main" id="{6B146B75-9E36-A9F9-609E-D1A58036613B}"/>
              </a:ext>
            </a:extLst>
          </p:cNvPr>
          <p:cNvSpPr txBox="1">
            <a:spLocks/>
          </p:cNvSpPr>
          <p:nvPr/>
        </p:nvSpPr>
        <p:spPr>
          <a:xfrm>
            <a:off x="297712" y="259616"/>
            <a:ext cx="3225706" cy="1549221"/>
          </a:xfrm>
          <a:prstGeom prst="rect">
            <a:avLst/>
          </a:prstGeom>
        </p:spPr>
        <p:txBody>
          <a:bodyPr vert="horz" lIns="180000" tIns="180000" rIns="180000" bIns="18000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nb-NO" sz="2800" kern="1200" dirty="0">
                <a:solidFill>
                  <a:schemeClr val="tx1"/>
                </a:solidFill>
                <a:latin typeface="+mj-lt"/>
                <a:ea typeface="+mj-ea"/>
                <a:cs typeface="+mj-cs"/>
              </a:rPr>
              <a:t>Forberedelse til neste forelesning (19/10)</a:t>
            </a:r>
            <a:endParaRPr lang="nb-NO" sz="2800" i="1" kern="1200" dirty="0">
              <a:solidFill>
                <a:schemeClr val="tx1"/>
              </a:solidFill>
              <a:latin typeface="+mj-lt"/>
              <a:ea typeface="+mj-ea"/>
              <a:cs typeface="+mj-cs"/>
            </a:endParaRPr>
          </a:p>
        </p:txBody>
      </p:sp>
      <p:sp>
        <p:nvSpPr>
          <p:cNvPr id="11" name="Footer Placeholder 8">
            <a:extLst>
              <a:ext uri="{FF2B5EF4-FFF2-40B4-BE49-F238E27FC236}">
                <a16:creationId xmlns:a16="http://schemas.microsoft.com/office/drawing/2014/main" id="{F46C7A9C-76CC-7F45-27D8-ED26A6E1FA5D}"/>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13" name="Slide Number Placeholder 9">
            <a:extLst>
              <a:ext uri="{FF2B5EF4-FFF2-40B4-BE49-F238E27FC236}">
                <a16:creationId xmlns:a16="http://schemas.microsoft.com/office/drawing/2014/main" id="{625D70F2-3C00-481C-37DA-7E1358268955}"/>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24</a:t>
            </a:fld>
            <a:endParaRPr lang="nb-NO" altLang="nb-NO" sz="700" dirty="0">
              <a:solidFill>
                <a:schemeClr val="bg2">
                  <a:lumMod val="25000"/>
                </a:schemeClr>
              </a:solidFill>
              <a:cs typeface="Calibri" panose="020F0502020204030204" pitchFamily="34" charset="0"/>
            </a:endParaRPr>
          </a:p>
        </p:txBody>
      </p:sp>
      <p:sp>
        <p:nvSpPr>
          <p:cNvPr id="2" name="AutoShape 2">
            <a:extLst>
              <a:ext uri="{FF2B5EF4-FFF2-40B4-BE49-F238E27FC236}">
                <a16:creationId xmlns:a16="http://schemas.microsoft.com/office/drawing/2014/main" id="{93473B4E-E0E0-ED6E-950C-635DC8B04237}"/>
              </a:ext>
            </a:extLst>
          </p:cNvPr>
          <p:cNvSpPr>
            <a:spLocks noChangeAspect="1" noChangeArrowheads="1"/>
          </p:cNvSpPr>
          <p:nvPr/>
        </p:nvSpPr>
        <p:spPr bwMode="auto">
          <a:xfrm>
            <a:off x="3621088" y="0"/>
            <a:ext cx="4948237"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ABA3D3F0-070A-36F6-7AFC-D4D9833F6ABB}"/>
              </a:ext>
            </a:extLst>
          </p:cNvPr>
          <p:cNvPicPr>
            <a:picLocks noChangeAspect="1"/>
          </p:cNvPicPr>
          <p:nvPr/>
        </p:nvPicPr>
        <p:blipFill>
          <a:blip r:embed="rId3"/>
          <a:stretch>
            <a:fillRect/>
          </a:stretch>
        </p:blipFill>
        <p:spPr>
          <a:xfrm>
            <a:off x="6011620" y="248487"/>
            <a:ext cx="4441530" cy="6284613"/>
          </a:xfrm>
          <a:prstGeom prst="rect">
            <a:avLst/>
          </a:prstGeom>
        </p:spPr>
      </p:pic>
      <p:sp>
        <p:nvSpPr>
          <p:cNvPr id="3" name="Tittel 1">
            <a:extLst>
              <a:ext uri="{FF2B5EF4-FFF2-40B4-BE49-F238E27FC236}">
                <a16:creationId xmlns:a16="http://schemas.microsoft.com/office/drawing/2014/main" id="{F35326B3-1F6E-C09B-62F5-E9823C015A89}"/>
              </a:ext>
            </a:extLst>
          </p:cNvPr>
          <p:cNvSpPr txBox="1">
            <a:spLocks/>
          </p:cNvSpPr>
          <p:nvPr/>
        </p:nvSpPr>
        <p:spPr>
          <a:xfrm>
            <a:off x="346546" y="2004271"/>
            <a:ext cx="5391524" cy="1549221"/>
          </a:xfrm>
          <a:prstGeom prst="rect">
            <a:avLst/>
          </a:prstGeom>
        </p:spPr>
        <p:txBody>
          <a:bodyPr vert="horz" lIns="180000" tIns="180000" rIns="180000" bIns="18000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nb-NO" sz="2000" kern="1200" dirty="0">
                <a:solidFill>
                  <a:schemeClr val="tx1">
                    <a:lumMod val="50000"/>
                    <a:lumOff val="50000"/>
                  </a:schemeClr>
                </a:solidFill>
                <a:latin typeface="+mj-lt"/>
                <a:ea typeface="+mj-ea"/>
                <a:cs typeface="+mj-cs"/>
              </a:rPr>
              <a:t>(Arbeidskrav #3 vil legges ut innen forelesningen)</a:t>
            </a:r>
            <a:endParaRPr lang="nb-NO" sz="2000" i="1" kern="1200" dirty="0">
              <a:solidFill>
                <a:schemeClr val="tx1">
                  <a:lumMod val="50000"/>
                  <a:lumOff val="50000"/>
                </a:schemeClr>
              </a:solidFill>
              <a:latin typeface="+mj-lt"/>
              <a:ea typeface="+mj-ea"/>
              <a:cs typeface="+mj-cs"/>
            </a:endParaRPr>
          </a:p>
        </p:txBody>
      </p:sp>
    </p:spTree>
    <p:extLst>
      <p:ext uri="{BB962C8B-B14F-4D97-AF65-F5344CB8AC3E}">
        <p14:creationId xmlns:p14="http://schemas.microsoft.com/office/powerpoint/2010/main" val="2024453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695400" y="2636912"/>
            <a:ext cx="10656000" cy="738664"/>
          </a:xfrm>
        </p:spPr>
        <p:txBody>
          <a:bodyPr/>
          <a:lstStyle/>
          <a:p>
            <a:r>
              <a:rPr lang="nb-NO" dirty="0"/>
              <a:t>Takk for i dag!</a:t>
            </a:r>
          </a:p>
        </p:txBody>
      </p:sp>
    </p:spTree>
    <p:extLst>
      <p:ext uri="{BB962C8B-B14F-4D97-AF65-F5344CB8AC3E}">
        <p14:creationId xmlns:p14="http://schemas.microsoft.com/office/powerpoint/2010/main" val="75043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4B48FF48-7B27-5C4B-B410-B66FD6DD62F5}"/>
              </a:ext>
            </a:extLst>
          </p:cNvPr>
          <p:cNvSpPr txBox="1"/>
          <p:nvPr/>
        </p:nvSpPr>
        <p:spPr>
          <a:xfrm>
            <a:off x="342900" y="3303270"/>
            <a:ext cx="184731" cy="369332"/>
          </a:xfrm>
          <a:prstGeom prst="rect">
            <a:avLst/>
          </a:prstGeom>
          <a:noFill/>
        </p:spPr>
        <p:txBody>
          <a:bodyPr wrap="none" rtlCol="0">
            <a:spAutoFit/>
          </a:bodyPr>
          <a:lstStyle/>
          <a:p>
            <a:endParaRPr lang="nb-NO" dirty="0"/>
          </a:p>
        </p:txBody>
      </p:sp>
      <p:sp>
        <p:nvSpPr>
          <p:cNvPr id="9" name="TextBox 8">
            <a:extLst>
              <a:ext uri="{FF2B5EF4-FFF2-40B4-BE49-F238E27FC236}">
                <a16:creationId xmlns:a16="http://schemas.microsoft.com/office/drawing/2014/main" id="{3105B18F-5D06-E640-FFE4-033AE4BCC6D9}"/>
              </a:ext>
            </a:extLst>
          </p:cNvPr>
          <p:cNvSpPr txBox="1"/>
          <p:nvPr/>
        </p:nvSpPr>
        <p:spPr>
          <a:xfrm>
            <a:off x="7110784" y="1832582"/>
            <a:ext cx="4747841" cy="4711647"/>
          </a:xfrm>
          <a:prstGeom prst="rect">
            <a:avLst/>
          </a:prstGeom>
          <a:solidFill>
            <a:schemeClr val="accent6">
              <a:lumMod val="20000"/>
              <a:lumOff val="80000"/>
            </a:schemeClr>
          </a:solidFill>
        </p:spPr>
        <p:txBody>
          <a:bodyPr wrap="square" lIns="216000" tIns="108000" rIns="108000" bIns="108000">
            <a:spAutoFit/>
          </a:bodyPr>
          <a:lstStyle/>
          <a:p>
            <a:pPr marL="285750" indent="-285750">
              <a:spcAft>
                <a:spcPts val="2400"/>
              </a:spcAft>
              <a:buFont typeface="+mj-lt"/>
              <a:buAutoNum type="alphaLcPeriod"/>
            </a:pPr>
            <a:r>
              <a:rPr lang="nb-NO" sz="1600" dirty="0">
                <a:effectLst/>
                <a:latin typeface="Times New Roman" panose="02020603050405020304" pitchFamily="18" charset="0"/>
                <a:ea typeface="Calibri" panose="020F0502020204030204" pitchFamily="34" charset="0"/>
                <a:cs typeface="Times New Roman" panose="02020603050405020304" pitchFamily="18" charset="0"/>
              </a:rPr>
              <a:t>Vekst i omsetning og resultater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2400"/>
              </a:spcAft>
              <a:buFont typeface="+mj-lt"/>
              <a:buAutoNum type="alphaLcPeriod"/>
            </a:pPr>
            <a:r>
              <a:rPr lang="nb-NO" sz="1600" dirty="0">
                <a:effectLst/>
                <a:latin typeface="Times New Roman" panose="02020603050405020304" pitchFamily="18" charset="0"/>
                <a:ea typeface="Calibri" panose="020F0502020204030204" pitchFamily="34" charset="0"/>
                <a:cs typeface="Times New Roman" panose="02020603050405020304" pitchFamily="18" charset="0"/>
              </a:rPr>
              <a:t>Utvikling i brutto fortjenestemargin. Hvordan </a:t>
            </a:r>
            <a:r>
              <a:rPr lang="nb-NO" sz="1600" i="1" dirty="0">
                <a:effectLst/>
                <a:latin typeface="Times New Roman" panose="02020603050405020304" pitchFamily="18" charset="0"/>
                <a:ea typeface="Calibri" panose="020F0502020204030204" pitchFamily="34" charset="0"/>
                <a:cs typeface="Times New Roman" panose="02020603050405020304" pitchFamily="18" charset="0"/>
              </a:rPr>
              <a:t>kan</a:t>
            </a:r>
            <a:r>
              <a:rPr lang="nb-NO" sz="1600" dirty="0">
                <a:effectLst/>
                <a:latin typeface="Times New Roman" panose="02020603050405020304" pitchFamily="18" charset="0"/>
                <a:ea typeface="Calibri" panose="020F0502020204030204" pitchFamily="34" charset="0"/>
                <a:cs typeface="Times New Roman" panose="02020603050405020304" pitchFamily="18" charset="0"/>
              </a:rPr>
              <a:t> utviklingen forklares?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2400"/>
              </a:spcAft>
              <a:buFont typeface="+mj-lt"/>
              <a:buAutoNum type="alphaLcPeriod"/>
            </a:pPr>
            <a:r>
              <a:rPr lang="nb-NO" sz="1600" dirty="0">
                <a:effectLst/>
                <a:latin typeface="Times New Roman" panose="02020603050405020304" pitchFamily="18" charset="0"/>
                <a:ea typeface="Calibri" panose="020F0502020204030204" pitchFamily="34" charset="0"/>
                <a:cs typeface="Times New Roman" panose="02020603050405020304" pitchFamily="18" charset="0"/>
              </a:rPr>
              <a:t>Utvikling i driftsmarginen. Hvordan </a:t>
            </a:r>
            <a:r>
              <a:rPr lang="nb-NO" sz="1600" i="1" dirty="0">
                <a:effectLst/>
                <a:latin typeface="Times New Roman" panose="02020603050405020304" pitchFamily="18" charset="0"/>
                <a:ea typeface="Calibri" panose="020F0502020204030204" pitchFamily="34" charset="0"/>
                <a:cs typeface="Times New Roman" panose="02020603050405020304" pitchFamily="18" charset="0"/>
              </a:rPr>
              <a:t>kan</a:t>
            </a:r>
            <a:r>
              <a:rPr lang="nb-NO" sz="1600" dirty="0">
                <a:effectLst/>
                <a:latin typeface="Times New Roman" panose="02020603050405020304" pitchFamily="18" charset="0"/>
                <a:ea typeface="Calibri" panose="020F0502020204030204" pitchFamily="34" charset="0"/>
                <a:cs typeface="Times New Roman" panose="02020603050405020304" pitchFamily="18" charset="0"/>
              </a:rPr>
              <a:t> utviklingen forklares?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2400"/>
              </a:spcAft>
              <a:buFont typeface="+mj-lt"/>
              <a:buAutoNum type="alphaLcPeriod"/>
            </a:pPr>
            <a:r>
              <a:rPr lang="nb-NO" sz="1600" dirty="0">
                <a:effectLst/>
                <a:latin typeface="Times New Roman" panose="02020603050405020304" pitchFamily="18" charset="0"/>
                <a:ea typeface="Calibri" panose="020F0502020204030204" pitchFamily="34" charset="0"/>
                <a:cs typeface="Times New Roman" panose="02020603050405020304" pitchFamily="18" charset="0"/>
              </a:rPr>
              <a:t>Hvordan har rentabiliteten (lønnsomheten) utviklet seg målt i forhold til kapitalinnsatsen?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2400"/>
              </a:spcAft>
              <a:buFont typeface="+mj-lt"/>
              <a:buAutoNum type="alphaLcPeriod"/>
            </a:pPr>
            <a:r>
              <a:rPr lang="nb-NO" sz="1600" dirty="0">
                <a:effectLst/>
                <a:latin typeface="Times New Roman" panose="02020603050405020304" pitchFamily="18" charset="0"/>
                <a:ea typeface="Calibri" panose="020F0502020204030204" pitchFamily="34" charset="0"/>
                <a:cs typeface="Times New Roman" panose="02020603050405020304" pitchFamily="18" charset="0"/>
              </a:rPr>
              <a:t>De tradisjonelle nøkkeltallene relatert til betalingsevne er likviditetsgradene 1 og 2. Hvordan vil du beskrive utviklingen 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2400"/>
              </a:spcAft>
              <a:buFont typeface="+mj-lt"/>
              <a:buAutoNum type="alphaLcPeriod"/>
            </a:pPr>
            <a:r>
              <a:rPr lang="nb-NO" sz="1600" dirty="0">
                <a:effectLst/>
                <a:latin typeface="Times New Roman" panose="02020603050405020304" pitchFamily="18" charset="0"/>
                <a:ea typeface="Calibri" panose="020F0502020204030204" pitchFamily="34" charset="0"/>
                <a:cs typeface="Times New Roman" panose="02020603050405020304" pitchFamily="18" charset="0"/>
              </a:rPr>
              <a:t>Soliditet sier noe om evnen til å tåle tap. Hvor solid vil du si at konsernbalansen 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642EEB23-1CFA-289D-8A47-4E88E651267E}"/>
              </a:ext>
            </a:extLst>
          </p:cNvPr>
          <p:cNvSpPr>
            <a:spLocks noGrp="1"/>
          </p:cNvSpPr>
          <p:nvPr>
            <p:ph type="title"/>
          </p:nvPr>
        </p:nvSpPr>
        <p:spPr>
          <a:xfrm>
            <a:off x="211534" y="96681"/>
            <a:ext cx="9588000" cy="618631"/>
          </a:xfrm>
        </p:spPr>
        <p:txBody>
          <a:bodyPr vert="horz" wrap="square" lIns="91440" tIns="45720" rIns="91440" bIns="45720" rtlCol="0" anchor="ctr">
            <a:spAutoFit/>
          </a:bodyPr>
          <a:lstStyle/>
          <a:p>
            <a:r>
              <a:rPr lang="nb-NO" sz="3800" dirty="0">
                <a:solidFill>
                  <a:srgbClr val="41723A"/>
                </a:solidFill>
                <a:latin typeface="Calibri Light" panose="020F0302020204030204" pitchFamily="34" charset="0"/>
                <a:cs typeface="Calibri Light" panose="020F0302020204030204" pitchFamily="34" charset="0"/>
              </a:rPr>
              <a:t>Gjennomgang av Arbeidskrav #2, oppg. 3</a:t>
            </a:r>
          </a:p>
        </p:txBody>
      </p:sp>
      <p:sp>
        <p:nvSpPr>
          <p:cNvPr id="4" name="Footer Placeholder 8">
            <a:extLst>
              <a:ext uri="{FF2B5EF4-FFF2-40B4-BE49-F238E27FC236}">
                <a16:creationId xmlns:a16="http://schemas.microsoft.com/office/drawing/2014/main" id="{D7D69C2E-323E-BCCB-130A-FF8BE01FBB76}"/>
              </a:ext>
            </a:extLst>
          </p:cNvPr>
          <p:cNvSpPr txBox="1">
            <a:spLocks/>
          </p:cNvSpPr>
          <p:nvPr/>
        </p:nvSpPr>
        <p:spPr>
          <a:xfrm>
            <a:off x="10167040" y="96681"/>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D70BA3C7-385B-4E0D-BDA5-487BFF81040C}"/>
              </a:ext>
            </a:extLst>
          </p:cNvPr>
          <p:cNvSpPr txBox="1">
            <a:spLocks/>
          </p:cNvSpPr>
          <p:nvPr/>
        </p:nvSpPr>
        <p:spPr>
          <a:xfrm>
            <a:off x="11799573" y="96681"/>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3</a:t>
            </a:fld>
            <a:endParaRPr lang="nb-NO" altLang="nb-NO" sz="700" dirty="0">
              <a:solidFill>
                <a:schemeClr val="bg2">
                  <a:lumMod val="25000"/>
                </a:schemeClr>
              </a:solidFill>
              <a:cs typeface="Calibri" panose="020F0502020204030204" pitchFamily="34" charset="0"/>
            </a:endParaRPr>
          </a:p>
        </p:txBody>
      </p:sp>
      <p:pic>
        <p:nvPicPr>
          <p:cNvPr id="2" name="Picture 1">
            <a:extLst>
              <a:ext uri="{FF2B5EF4-FFF2-40B4-BE49-F238E27FC236}">
                <a16:creationId xmlns:a16="http://schemas.microsoft.com/office/drawing/2014/main" id="{09C64B37-8F49-1792-B003-BC1680D06244}"/>
              </a:ext>
            </a:extLst>
          </p:cNvPr>
          <p:cNvPicPr>
            <a:picLocks noChangeAspect="1"/>
          </p:cNvPicPr>
          <p:nvPr/>
        </p:nvPicPr>
        <p:blipFill>
          <a:blip r:embed="rId3"/>
          <a:stretch>
            <a:fillRect/>
          </a:stretch>
        </p:blipFill>
        <p:spPr>
          <a:xfrm>
            <a:off x="435265" y="1089329"/>
            <a:ext cx="6065628" cy="5454900"/>
          </a:xfrm>
          <a:prstGeom prst="rect">
            <a:avLst/>
          </a:prstGeom>
        </p:spPr>
      </p:pic>
    </p:spTree>
    <p:extLst>
      <p:ext uri="{BB962C8B-B14F-4D97-AF65-F5344CB8AC3E}">
        <p14:creationId xmlns:p14="http://schemas.microsoft.com/office/powerpoint/2010/main" val="9750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4B48FF48-7B27-5C4B-B410-B66FD6DD62F5}"/>
              </a:ext>
            </a:extLst>
          </p:cNvPr>
          <p:cNvSpPr txBox="1"/>
          <p:nvPr/>
        </p:nvSpPr>
        <p:spPr>
          <a:xfrm>
            <a:off x="-265562" y="3104599"/>
            <a:ext cx="184731" cy="369332"/>
          </a:xfrm>
          <a:prstGeom prst="rect">
            <a:avLst/>
          </a:prstGeom>
          <a:noFill/>
        </p:spPr>
        <p:txBody>
          <a:bodyPr wrap="none" rtlCol="0">
            <a:spAutoFit/>
          </a:bodyPr>
          <a:lstStyle/>
          <a:p>
            <a:endParaRPr lang="nb-NO" dirty="0"/>
          </a:p>
        </p:txBody>
      </p:sp>
      <p:sp>
        <p:nvSpPr>
          <p:cNvPr id="11" name="Title 1">
            <a:extLst>
              <a:ext uri="{FF2B5EF4-FFF2-40B4-BE49-F238E27FC236}">
                <a16:creationId xmlns:a16="http://schemas.microsoft.com/office/drawing/2014/main" id="{642EEB23-1CFA-289D-8A47-4E88E651267E}"/>
              </a:ext>
            </a:extLst>
          </p:cNvPr>
          <p:cNvSpPr>
            <a:spLocks noGrp="1"/>
          </p:cNvSpPr>
          <p:nvPr>
            <p:ph type="title"/>
          </p:nvPr>
        </p:nvSpPr>
        <p:spPr>
          <a:xfrm>
            <a:off x="335359" y="208646"/>
            <a:ext cx="9588000" cy="618631"/>
          </a:xfrm>
        </p:spPr>
        <p:txBody>
          <a:bodyPr vert="horz" wrap="square" lIns="91440" tIns="45720" rIns="91440" bIns="45720" rtlCol="0" anchor="ctr">
            <a:spAutoFit/>
          </a:bodyPr>
          <a:lstStyle/>
          <a:p>
            <a:r>
              <a:rPr lang="nb-NO" sz="3800" dirty="0">
                <a:solidFill>
                  <a:srgbClr val="41723A"/>
                </a:solidFill>
                <a:latin typeface="Calibri Light" panose="020F0302020204030204" pitchFamily="34" charset="0"/>
                <a:cs typeface="Calibri Light" panose="020F0302020204030204" pitchFamily="34" charset="0"/>
              </a:rPr>
              <a:t>a) vekst i omsetning og resultater</a:t>
            </a:r>
          </a:p>
        </p:txBody>
      </p:sp>
      <p:sp>
        <p:nvSpPr>
          <p:cNvPr id="4" name="Footer Placeholder 8">
            <a:extLst>
              <a:ext uri="{FF2B5EF4-FFF2-40B4-BE49-F238E27FC236}">
                <a16:creationId xmlns:a16="http://schemas.microsoft.com/office/drawing/2014/main" id="{D7D69C2E-323E-BCCB-130A-FF8BE01FBB76}"/>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D70BA3C7-385B-4E0D-BDA5-487BFF81040C}"/>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4</a:t>
            </a:fld>
            <a:endParaRPr lang="nb-NO" altLang="nb-NO" sz="700" dirty="0">
              <a:solidFill>
                <a:schemeClr val="bg2">
                  <a:lumMod val="25000"/>
                </a:schemeClr>
              </a:solidFill>
              <a:cs typeface="Calibri" panose="020F0502020204030204" pitchFamily="34" charset="0"/>
            </a:endParaRPr>
          </a:p>
        </p:txBody>
      </p:sp>
      <p:pic>
        <p:nvPicPr>
          <p:cNvPr id="7" name="Picture 6">
            <a:extLst>
              <a:ext uri="{FF2B5EF4-FFF2-40B4-BE49-F238E27FC236}">
                <a16:creationId xmlns:a16="http://schemas.microsoft.com/office/drawing/2014/main" id="{6D5961A2-8D6D-3336-2BE5-11EA151AECE1}"/>
              </a:ext>
            </a:extLst>
          </p:cNvPr>
          <p:cNvPicPr>
            <a:picLocks noChangeAspect="1"/>
          </p:cNvPicPr>
          <p:nvPr/>
        </p:nvPicPr>
        <p:blipFill>
          <a:blip r:embed="rId3"/>
          <a:stretch>
            <a:fillRect/>
          </a:stretch>
        </p:blipFill>
        <p:spPr>
          <a:xfrm>
            <a:off x="554871" y="1842791"/>
            <a:ext cx="2554997" cy="4512365"/>
          </a:xfrm>
          <a:prstGeom prst="rect">
            <a:avLst/>
          </a:prstGeom>
        </p:spPr>
      </p:pic>
      <p:pic>
        <p:nvPicPr>
          <p:cNvPr id="10" name="Picture 9">
            <a:extLst>
              <a:ext uri="{FF2B5EF4-FFF2-40B4-BE49-F238E27FC236}">
                <a16:creationId xmlns:a16="http://schemas.microsoft.com/office/drawing/2014/main" id="{D8488609-6C6F-912D-45C8-BB8826B085A3}"/>
              </a:ext>
            </a:extLst>
          </p:cNvPr>
          <p:cNvPicPr>
            <a:picLocks noChangeAspect="1"/>
          </p:cNvPicPr>
          <p:nvPr/>
        </p:nvPicPr>
        <p:blipFill>
          <a:blip r:embed="rId4"/>
          <a:stretch>
            <a:fillRect/>
          </a:stretch>
        </p:blipFill>
        <p:spPr>
          <a:xfrm>
            <a:off x="554871" y="1215855"/>
            <a:ext cx="5241629" cy="397864"/>
          </a:xfrm>
          <a:prstGeom prst="rect">
            <a:avLst/>
          </a:prstGeom>
        </p:spPr>
      </p:pic>
      <p:pic>
        <p:nvPicPr>
          <p:cNvPr id="13" name="Picture 12">
            <a:extLst>
              <a:ext uri="{FF2B5EF4-FFF2-40B4-BE49-F238E27FC236}">
                <a16:creationId xmlns:a16="http://schemas.microsoft.com/office/drawing/2014/main" id="{7529DF00-961A-7819-3337-783720392ED0}"/>
              </a:ext>
            </a:extLst>
          </p:cNvPr>
          <p:cNvPicPr>
            <a:picLocks noChangeAspect="1"/>
          </p:cNvPicPr>
          <p:nvPr/>
        </p:nvPicPr>
        <p:blipFill>
          <a:blip r:embed="rId5"/>
          <a:stretch>
            <a:fillRect/>
          </a:stretch>
        </p:blipFill>
        <p:spPr>
          <a:xfrm>
            <a:off x="3438078" y="1927124"/>
            <a:ext cx="2477692" cy="4404179"/>
          </a:xfrm>
          <a:prstGeom prst="rect">
            <a:avLst/>
          </a:prstGeom>
        </p:spPr>
      </p:pic>
      <p:pic>
        <p:nvPicPr>
          <p:cNvPr id="19" name="Picture 18">
            <a:extLst>
              <a:ext uri="{FF2B5EF4-FFF2-40B4-BE49-F238E27FC236}">
                <a16:creationId xmlns:a16="http://schemas.microsoft.com/office/drawing/2014/main" id="{62A6BBB3-EDC5-9999-0DDD-4E09EB2E88F0}"/>
              </a:ext>
            </a:extLst>
          </p:cNvPr>
          <p:cNvPicPr>
            <a:picLocks noChangeAspect="1"/>
          </p:cNvPicPr>
          <p:nvPr/>
        </p:nvPicPr>
        <p:blipFill>
          <a:blip r:embed="rId6"/>
          <a:stretch>
            <a:fillRect/>
          </a:stretch>
        </p:blipFill>
        <p:spPr>
          <a:xfrm>
            <a:off x="7532449" y="1966510"/>
            <a:ext cx="2227070" cy="618631"/>
          </a:xfrm>
          <a:prstGeom prst="rect">
            <a:avLst/>
          </a:prstGeom>
        </p:spPr>
      </p:pic>
      <p:sp>
        <p:nvSpPr>
          <p:cNvPr id="21" name="TextBox 20">
            <a:extLst>
              <a:ext uri="{FF2B5EF4-FFF2-40B4-BE49-F238E27FC236}">
                <a16:creationId xmlns:a16="http://schemas.microsoft.com/office/drawing/2014/main" id="{1E9A4628-74C6-370D-C077-81AC45A42CDC}"/>
              </a:ext>
            </a:extLst>
          </p:cNvPr>
          <p:cNvSpPr txBox="1"/>
          <p:nvPr/>
        </p:nvSpPr>
        <p:spPr>
          <a:xfrm>
            <a:off x="8743706" y="205027"/>
            <a:ext cx="3262185" cy="400110"/>
          </a:xfrm>
          <a:prstGeom prst="rect">
            <a:avLst/>
          </a:prstGeom>
          <a:noFill/>
        </p:spPr>
        <p:txBody>
          <a:bodyPr wrap="square">
            <a:spAutoFit/>
          </a:bodyPr>
          <a:lstStyle/>
          <a:p>
            <a:r>
              <a:rPr lang="en-GB" sz="1000" dirty="0">
                <a:hlinkClick r:id="rId7"/>
              </a:rPr>
              <a:t>https://www.nbf.no/tall-og-fakta/nokkeltall-bilbransjen/</a:t>
            </a:r>
            <a:endParaRPr lang="en-GB" sz="1000" dirty="0"/>
          </a:p>
          <a:p>
            <a:endParaRPr lang="en-GB" sz="1000" dirty="0"/>
          </a:p>
        </p:txBody>
      </p:sp>
      <p:cxnSp>
        <p:nvCxnSpPr>
          <p:cNvPr id="23" name="Straight Arrow Connector 22">
            <a:extLst>
              <a:ext uri="{FF2B5EF4-FFF2-40B4-BE49-F238E27FC236}">
                <a16:creationId xmlns:a16="http://schemas.microsoft.com/office/drawing/2014/main" id="{C4F49A26-A693-C448-7317-73105641F2FC}"/>
              </a:ext>
            </a:extLst>
          </p:cNvPr>
          <p:cNvCxnSpPr>
            <a:cxnSpLocks/>
            <a:endCxn id="19" idx="1"/>
          </p:cNvCxnSpPr>
          <p:nvPr/>
        </p:nvCxnSpPr>
        <p:spPr>
          <a:xfrm flipV="1">
            <a:off x="6096000" y="2275826"/>
            <a:ext cx="1436449" cy="445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0B1FFED9-A51E-02A6-2194-190052DACC95}"/>
              </a:ext>
            </a:extLst>
          </p:cNvPr>
          <p:cNvPicPr>
            <a:picLocks noChangeAspect="1"/>
          </p:cNvPicPr>
          <p:nvPr/>
        </p:nvPicPr>
        <p:blipFill>
          <a:blip r:embed="rId8"/>
          <a:stretch>
            <a:fillRect/>
          </a:stretch>
        </p:blipFill>
        <p:spPr>
          <a:xfrm>
            <a:off x="7511460" y="3211463"/>
            <a:ext cx="2227070" cy="622701"/>
          </a:xfrm>
          <a:prstGeom prst="rect">
            <a:avLst/>
          </a:prstGeom>
        </p:spPr>
      </p:pic>
      <p:cxnSp>
        <p:nvCxnSpPr>
          <p:cNvPr id="28" name="Straight Arrow Connector 27">
            <a:extLst>
              <a:ext uri="{FF2B5EF4-FFF2-40B4-BE49-F238E27FC236}">
                <a16:creationId xmlns:a16="http://schemas.microsoft.com/office/drawing/2014/main" id="{BCDC76BE-3927-9867-D26D-0BDD76E1CEBC}"/>
              </a:ext>
            </a:extLst>
          </p:cNvPr>
          <p:cNvCxnSpPr>
            <a:cxnSpLocks/>
            <a:endCxn id="27" idx="1"/>
          </p:cNvCxnSpPr>
          <p:nvPr/>
        </p:nvCxnSpPr>
        <p:spPr>
          <a:xfrm flipV="1">
            <a:off x="6069683" y="3522814"/>
            <a:ext cx="1441777" cy="646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029336D-00A7-6A1A-B525-CC6B38864B31}"/>
              </a:ext>
            </a:extLst>
          </p:cNvPr>
          <p:cNvSpPr txBox="1"/>
          <p:nvPr/>
        </p:nvSpPr>
        <p:spPr>
          <a:xfrm>
            <a:off x="6348250" y="4961637"/>
            <a:ext cx="5527158" cy="1231106"/>
          </a:xfrm>
          <a:prstGeom prst="rect">
            <a:avLst/>
          </a:prstGeom>
          <a:noFill/>
        </p:spPr>
        <p:txBody>
          <a:bodyPr wrap="square">
            <a:spAutoFit/>
          </a:bodyPr>
          <a:lstStyle/>
          <a:p>
            <a:pPr>
              <a:spcAft>
                <a:spcPts val="600"/>
              </a:spcAft>
            </a:pPr>
            <a:r>
              <a:rPr lang="nb-NO" sz="1600" b="1" dirty="0">
                <a:solidFill>
                  <a:srgbClr val="41723A"/>
                </a:solidFill>
                <a:latin typeface="Calibri Light" panose="020F0302020204030204" pitchFamily="34" charset="0"/>
                <a:cs typeface="Calibri Light" panose="020F0302020204030204" pitchFamily="34" charset="0"/>
              </a:rPr>
              <a:t>Er dette bra eller dårlig?</a:t>
            </a:r>
          </a:p>
          <a:p>
            <a:pPr marL="285750" indent="-285750">
              <a:spcAft>
                <a:spcPts val="600"/>
              </a:spcAft>
              <a:buFont typeface="Arial" panose="020B0604020202020204" pitchFamily="34" charset="0"/>
              <a:buChar char="•"/>
            </a:pPr>
            <a:r>
              <a:rPr lang="nb-NO" sz="1600" dirty="0">
                <a:solidFill>
                  <a:srgbClr val="41723A"/>
                </a:solidFill>
                <a:latin typeface="Calibri Light" panose="020F0302020204030204" pitchFamily="34" charset="0"/>
                <a:cs typeface="Calibri Light" panose="020F0302020204030204" pitchFamily="34" charset="0"/>
              </a:rPr>
              <a:t>Tilsynelatende meget bra, men vi kan ikke trekke sikre konklusjoner uten å se ting i sammenheng ...</a:t>
            </a:r>
          </a:p>
          <a:p>
            <a:pPr>
              <a:spcAft>
                <a:spcPts val="600"/>
              </a:spcAft>
            </a:pPr>
            <a:endParaRPr lang="en-GB" sz="1600" dirty="0"/>
          </a:p>
        </p:txBody>
      </p:sp>
    </p:spTree>
    <p:extLst>
      <p:ext uri="{BB962C8B-B14F-4D97-AF65-F5344CB8AC3E}">
        <p14:creationId xmlns:p14="http://schemas.microsoft.com/office/powerpoint/2010/main" val="47975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1+#ppt_w/2"/>
                                          </p:val>
                                        </p:tav>
                                        <p:tav tm="100000">
                                          <p:val>
                                            <p:strVal val="#ppt_x"/>
                                          </p:val>
                                        </p:tav>
                                      </p:tavLst>
                                    </p:anim>
                                    <p:anim calcmode="lin" valueType="num">
                                      <p:cBhvr additive="base">
                                        <p:cTn id="18" dur="500" fill="hold"/>
                                        <p:tgtEl>
                                          <p:spTgt spid="27"/>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4B48FF48-7B27-5C4B-B410-B66FD6DD62F5}"/>
              </a:ext>
            </a:extLst>
          </p:cNvPr>
          <p:cNvSpPr txBox="1"/>
          <p:nvPr/>
        </p:nvSpPr>
        <p:spPr>
          <a:xfrm>
            <a:off x="-265562" y="3104599"/>
            <a:ext cx="184731" cy="369332"/>
          </a:xfrm>
          <a:prstGeom prst="rect">
            <a:avLst/>
          </a:prstGeom>
          <a:noFill/>
        </p:spPr>
        <p:txBody>
          <a:bodyPr wrap="none" rtlCol="0">
            <a:spAutoFit/>
          </a:bodyPr>
          <a:lstStyle/>
          <a:p>
            <a:endParaRPr lang="nb-NO" dirty="0"/>
          </a:p>
        </p:txBody>
      </p:sp>
      <p:sp>
        <p:nvSpPr>
          <p:cNvPr id="11" name="Title 1">
            <a:extLst>
              <a:ext uri="{FF2B5EF4-FFF2-40B4-BE49-F238E27FC236}">
                <a16:creationId xmlns:a16="http://schemas.microsoft.com/office/drawing/2014/main" id="{642EEB23-1CFA-289D-8A47-4E88E651267E}"/>
              </a:ext>
            </a:extLst>
          </p:cNvPr>
          <p:cNvSpPr>
            <a:spLocks noGrp="1"/>
          </p:cNvSpPr>
          <p:nvPr>
            <p:ph type="title"/>
          </p:nvPr>
        </p:nvSpPr>
        <p:spPr>
          <a:xfrm>
            <a:off x="335359" y="208646"/>
            <a:ext cx="9588000" cy="618631"/>
          </a:xfrm>
        </p:spPr>
        <p:txBody>
          <a:bodyPr vert="horz" wrap="square" lIns="91440" tIns="45720" rIns="91440" bIns="45720" rtlCol="0" anchor="ctr">
            <a:spAutoFit/>
          </a:bodyPr>
          <a:lstStyle/>
          <a:p>
            <a:r>
              <a:rPr lang="nb-NO" sz="3800" dirty="0">
                <a:solidFill>
                  <a:srgbClr val="41723A"/>
                </a:solidFill>
                <a:latin typeface="Calibri Light" panose="020F0302020204030204" pitchFamily="34" charset="0"/>
                <a:cs typeface="Calibri Light" panose="020F0302020204030204" pitchFamily="34" charset="0"/>
              </a:rPr>
              <a:t>b) Utvikling i brutto fortjenestemargin</a:t>
            </a:r>
            <a:endParaRPr lang="nb-NO" sz="2800" dirty="0">
              <a:solidFill>
                <a:srgbClr val="41723A"/>
              </a:solidFill>
              <a:latin typeface="Calibri Light" panose="020F0302020204030204" pitchFamily="34" charset="0"/>
              <a:cs typeface="Calibri Light" panose="020F0302020204030204" pitchFamily="34" charset="0"/>
            </a:endParaRPr>
          </a:p>
        </p:txBody>
      </p:sp>
      <p:sp>
        <p:nvSpPr>
          <p:cNvPr id="4" name="Footer Placeholder 8">
            <a:extLst>
              <a:ext uri="{FF2B5EF4-FFF2-40B4-BE49-F238E27FC236}">
                <a16:creationId xmlns:a16="http://schemas.microsoft.com/office/drawing/2014/main" id="{D7D69C2E-323E-BCCB-130A-FF8BE01FBB76}"/>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D70BA3C7-385B-4E0D-BDA5-487BFF81040C}"/>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5</a:t>
            </a:fld>
            <a:endParaRPr lang="nb-NO" altLang="nb-NO" sz="700" dirty="0">
              <a:solidFill>
                <a:schemeClr val="bg2">
                  <a:lumMod val="25000"/>
                </a:schemeClr>
              </a:solidFill>
              <a:cs typeface="Calibri" panose="020F0502020204030204" pitchFamily="34" charset="0"/>
            </a:endParaRPr>
          </a:p>
        </p:txBody>
      </p:sp>
      <p:pic>
        <p:nvPicPr>
          <p:cNvPr id="7" name="Picture 6">
            <a:extLst>
              <a:ext uri="{FF2B5EF4-FFF2-40B4-BE49-F238E27FC236}">
                <a16:creationId xmlns:a16="http://schemas.microsoft.com/office/drawing/2014/main" id="{6D5961A2-8D6D-3336-2BE5-11EA151AECE1}"/>
              </a:ext>
            </a:extLst>
          </p:cNvPr>
          <p:cNvPicPr>
            <a:picLocks noChangeAspect="1"/>
          </p:cNvPicPr>
          <p:nvPr/>
        </p:nvPicPr>
        <p:blipFill>
          <a:blip r:embed="rId3"/>
          <a:stretch>
            <a:fillRect/>
          </a:stretch>
        </p:blipFill>
        <p:spPr>
          <a:xfrm>
            <a:off x="735101" y="1898450"/>
            <a:ext cx="2554997" cy="4512365"/>
          </a:xfrm>
          <a:prstGeom prst="rect">
            <a:avLst/>
          </a:prstGeom>
        </p:spPr>
      </p:pic>
      <p:pic>
        <p:nvPicPr>
          <p:cNvPr id="10" name="Picture 9">
            <a:extLst>
              <a:ext uri="{FF2B5EF4-FFF2-40B4-BE49-F238E27FC236}">
                <a16:creationId xmlns:a16="http://schemas.microsoft.com/office/drawing/2014/main" id="{D8488609-6C6F-912D-45C8-BB8826B085A3}"/>
              </a:ext>
            </a:extLst>
          </p:cNvPr>
          <p:cNvPicPr>
            <a:picLocks noChangeAspect="1"/>
          </p:cNvPicPr>
          <p:nvPr/>
        </p:nvPicPr>
        <p:blipFill>
          <a:blip r:embed="rId4"/>
          <a:stretch>
            <a:fillRect/>
          </a:stretch>
        </p:blipFill>
        <p:spPr>
          <a:xfrm>
            <a:off x="735101" y="1271514"/>
            <a:ext cx="5241629" cy="397864"/>
          </a:xfrm>
          <a:prstGeom prst="rect">
            <a:avLst/>
          </a:prstGeom>
        </p:spPr>
      </p:pic>
      <p:pic>
        <p:nvPicPr>
          <p:cNvPr id="13" name="Picture 12">
            <a:extLst>
              <a:ext uri="{FF2B5EF4-FFF2-40B4-BE49-F238E27FC236}">
                <a16:creationId xmlns:a16="http://schemas.microsoft.com/office/drawing/2014/main" id="{7529DF00-961A-7819-3337-783720392ED0}"/>
              </a:ext>
            </a:extLst>
          </p:cNvPr>
          <p:cNvPicPr>
            <a:picLocks noChangeAspect="1"/>
          </p:cNvPicPr>
          <p:nvPr/>
        </p:nvPicPr>
        <p:blipFill>
          <a:blip r:embed="rId5"/>
          <a:stretch>
            <a:fillRect/>
          </a:stretch>
        </p:blipFill>
        <p:spPr>
          <a:xfrm>
            <a:off x="3618308" y="1982783"/>
            <a:ext cx="2477692" cy="4404179"/>
          </a:xfrm>
          <a:prstGeom prst="rect">
            <a:avLst/>
          </a:prstGeom>
        </p:spPr>
      </p:pic>
      <p:pic>
        <p:nvPicPr>
          <p:cNvPr id="6" name="Picture 5">
            <a:extLst>
              <a:ext uri="{FF2B5EF4-FFF2-40B4-BE49-F238E27FC236}">
                <a16:creationId xmlns:a16="http://schemas.microsoft.com/office/drawing/2014/main" id="{0AC185D3-7C46-AAFE-CFDA-189DB93F88BB}"/>
              </a:ext>
            </a:extLst>
          </p:cNvPr>
          <p:cNvPicPr>
            <a:picLocks noChangeAspect="1"/>
          </p:cNvPicPr>
          <p:nvPr/>
        </p:nvPicPr>
        <p:blipFill>
          <a:blip r:embed="rId6"/>
          <a:stretch>
            <a:fillRect/>
          </a:stretch>
        </p:blipFill>
        <p:spPr>
          <a:xfrm>
            <a:off x="6721628" y="2125691"/>
            <a:ext cx="2001060" cy="426291"/>
          </a:xfrm>
          <a:prstGeom prst="rect">
            <a:avLst/>
          </a:prstGeom>
        </p:spPr>
      </p:pic>
      <p:pic>
        <p:nvPicPr>
          <p:cNvPr id="9" name="Picture 8">
            <a:extLst>
              <a:ext uri="{FF2B5EF4-FFF2-40B4-BE49-F238E27FC236}">
                <a16:creationId xmlns:a16="http://schemas.microsoft.com/office/drawing/2014/main" id="{DF327DC1-1E1A-9D59-B156-69675BE99869}"/>
              </a:ext>
            </a:extLst>
          </p:cNvPr>
          <p:cNvPicPr>
            <a:picLocks noChangeAspect="1"/>
          </p:cNvPicPr>
          <p:nvPr/>
        </p:nvPicPr>
        <p:blipFill>
          <a:blip r:embed="rId7"/>
          <a:stretch>
            <a:fillRect/>
          </a:stretch>
        </p:blipFill>
        <p:spPr>
          <a:xfrm>
            <a:off x="9639756" y="2125691"/>
            <a:ext cx="2001060" cy="462970"/>
          </a:xfrm>
          <a:prstGeom prst="rect">
            <a:avLst/>
          </a:prstGeom>
        </p:spPr>
      </p:pic>
      <p:pic>
        <p:nvPicPr>
          <p:cNvPr id="14" name="Picture 13">
            <a:extLst>
              <a:ext uri="{FF2B5EF4-FFF2-40B4-BE49-F238E27FC236}">
                <a16:creationId xmlns:a16="http://schemas.microsoft.com/office/drawing/2014/main" id="{D2F42776-5B94-0345-5DD4-11B685001DCE}"/>
              </a:ext>
            </a:extLst>
          </p:cNvPr>
          <p:cNvPicPr>
            <a:picLocks noChangeAspect="1"/>
          </p:cNvPicPr>
          <p:nvPr/>
        </p:nvPicPr>
        <p:blipFill>
          <a:blip r:embed="rId8"/>
          <a:stretch>
            <a:fillRect/>
          </a:stretch>
        </p:blipFill>
        <p:spPr>
          <a:xfrm>
            <a:off x="8238082" y="1982783"/>
            <a:ext cx="330193" cy="185231"/>
          </a:xfrm>
          <a:prstGeom prst="rect">
            <a:avLst/>
          </a:prstGeom>
        </p:spPr>
      </p:pic>
      <p:pic>
        <p:nvPicPr>
          <p:cNvPr id="16" name="Picture 15">
            <a:extLst>
              <a:ext uri="{FF2B5EF4-FFF2-40B4-BE49-F238E27FC236}">
                <a16:creationId xmlns:a16="http://schemas.microsoft.com/office/drawing/2014/main" id="{CB626B3A-FB56-F5E5-A5AC-5E1CAE948B27}"/>
              </a:ext>
            </a:extLst>
          </p:cNvPr>
          <p:cNvPicPr>
            <a:picLocks noChangeAspect="1"/>
          </p:cNvPicPr>
          <p:nvPr/>
        </p:nvPicPr>
        <p:blipFill>
          <a:blip r:embed="rId9"/>
          <a:stretch>
            <a:fillRect/>
          </a:stretch>
        </p:blipFill>
        <p:spPr>
          <a:xfrm>
            <a:off x="11188125" y="2008821"/>
            <a:ext cx="337534" cy="185232"/>
          </a:xfrm>
          <a:prstGeom prst="rect">
            <a:avLst/>
          </a:prstGeom>
        </p:spPr>
      </p:pic>
      <p:sp>
        <p:nvSpPr>
          <p:cNvPr id="26" name="TextBox 25">
            <a:extLst>
              <a:ext uri="{FF2B5EF4-FFF2-40B4-BE49-F238E27FC236}">
                <a16:creationId xmlns:a16="http://schemas.microsoft.com/office/drawing/2014/main" id="{89B9B271-485C-26A8-A6A8-892C0869E6A3}"/>
              </a:ext>
            </a:extLst>
          </p:cNvPr>
          <p:cNvSpPr txBox="1"/>
          <p:nvPr/>
        </p:nvSpPr>
        <p:spPr>
          <a:xfrm>
            <a:off x="6627413" y="3007242"/>
            <a:ext cx="5378478" cy="1985159"/>
          </a:xfrm>
          <a:prstGeom prst="rect">
            <a:avLst/>
          </a:prstGeom>
          <a:noFill/>
        </p:spPr>
        <p:txBody>
          <a:bodyPr wrap="square">
            <a:spAutoFit/>
          </a:bodyPr>
          <a:lstStyle/>
          <a:p>
            <a:pPr>
              <a:spcAft>
                <a:spcPts val="600"/>
              </a:spcAft>
            </a:pPr>
            <a:r>
              <a:rPr lang="nb-NO" sz="1400" b="1" dirty="0">
                <a:solidFill>
                  <a:srgbClr val="41723A"/>
                </a:solidFill>
                <a:latin typeface="Calibri Light" panose="020F0302020204030204" pitchFamily="34" charset="0"/>
                <a:cs typeface="Calibri Light" panose="020F0302020204030204" pitchFamily="34" charset="0"/>
              </a:rPr>
              <a:t>Hvordan </a:t>
            </a:r>
            <a:r>
              <a:rPr lang="nb-NO" sz="1400" b="1" i="1" dirty="0">
                <a:solidFill>
                  <a:srgbClr val="41723A"/>
                </a:solidFill>
                <a:latin typeface="Calibri Light" panose="020F0302020204030204" pitchFamily="34" charset="0"/>
                <a:cs typeface="Calibri Light" panose="020F0302020204030204" pitchFamily="34" charset="0"/>
              </a:rPr>
              <a:t>kan</a:t>
            </a:r>
            <a:r>
              <a:rPr lang="nb-NO" sz="1400" b="1" dirty="0">
                <a:solidFill>
                  <a:srgbClr val="41723A"/>
                </a:solidFill>
                <a:latin typeface="Calibri Light" panose="020F0302020204030204" pitchFamily="34" charset="0"/>
                <a:cs typeface="Calibri Light" panose="020F0302020204030204" pitchFamily="34" charset="0"/>
              </a:rPr>
              <a:t> utviklingen forklares?</a:t>
            </a:r>
          </a:p>
          <a:p>
            <a:pPr marL="285750" indent="-285750">
              <a:spcAft>
                <a:spcPts val="600"/>
              </a:spcAft>
              <a:buFont typeface="Arial" panose="020B0604020202020204" pitchFamily="34" charset="0"/>
              <a:buChar char="•"/>
            </a:pPr>
            <a:r>
              <a:rPr lang="nb-NO" sz="1400" dirty="0">
                <a:solidFill>
                  <a:srgbClr val="41723A"/>
                </a:solidFill>
                <a:latin typeface="Calibri Light" panose="020F0302020204030204" pitchFamily="34" charset="0"/>
                <a:cs typeface="Calibri Light" panose="020F0302020204030204" pitchFamily="34" charset="0"/>
              </a:rPr>
              <a:t>Prisendringer (til kunde; inn fra leverandør)</a:t>
            </a:r>
          </a:p>
          <a:p>
            <a:pPr marL="285750" indent="-285750">
              <a:spcAft>
                <a:spcPts val="600"/>
              </a:spcAft>
              <a:buFont typeface="Arial" panose="020B0604020202020204" pitchFamily="34" charset="0"/>
              <a:buChar char="•"/>
            </a:pPr>
            <a:r>
              <a:rPr lang="nb-NO" sz="1400" dirty="0">
                <a:solidFill>
                  <a:srgbClr val="41723A"/>
                </a:solidFill>
                <a:latin typeface="Calibri Light" panose="020F0302020204030204" pitchFamily="34" charset="0"/>
                <a:cs typeface="Calibri Light" panose="020F0302020204030204" pitchFamily="34" charset="0"/>
              </a:rPr>
              <a:t>Produktmiks (relativt flere biler med høye marginer, eventuelt forholdet mellom bruktbiler og nye biler</a:t>
            </a:r>
          </a:p>
          <a:p>
            <a:pPr marL="285750" indent="-285750">
              <a:spcAft>
                <a:spcPts val="600"/>
              </a:spcAft>
              <a:buFont typeface="Arial" panose="020B0604020202020204" pitchFamily="34" charset="0"/>
              <a:buChar char="•"/>
            </a:pPr>
            <a:r>
              <a:rPr lang="nb-NO" sz="1400" dirty="0">
                <a:solidFill>
                  <a:srgbClr val="41723A"/>
                </a:solidFill>
                <a:latin typeface="Calibri Light" panose="020F0302020204030204" pitchFamily="34" charset="0"/>
                <a:cs typeface="Calibri Light" panose="020F0302020204030204" pitchFamily="34" charset="0"/>
              </a:rPr>
              <a:t>Valutaforhold (endring Euro målt mot NOK)?</a:t>
            </a:r>
          </a:p>
          <a:p>
            <a:pPr marL="285750" indent="-285750">
              <a:spcAft>
                <a:spcPts val="600"/>
              </a:spcAft>
              <a:buFont typeface="Arial" panose="020B0604020202020204" pitchFamily="34" charset="0"/>
              <a:buChar char="•"/>
            </a:pPr>
            <a:r>
              <a:rPr lang="nb-NO" sz="1400" dirty="0">
                <a:solidFill>
                  <a:srgbClr val="41723A"/>
                </a:solidFill>
                <a:latin typeface="Calibri Light" panose="020F0302020204030204" pitchFamily="34" charset="0"/>
                <a:cs typeface="Calibri Light" panose="020F0302020204030204" pitchFamily="34" charset="0"/>
              </a:rPr>
              <a:t>Konkurranseforhold?</a:t>
            </a:r>
          </a:p>
          <a:p>
            <a:pPr>
              <a:spcAft>
                <a:spcPts val="600"/>
              </a:spcAft>
            </a:pPr>
            <a:endParaRPr lang="en-GB" sz="1400" dirty="0"/>
          </a:p>
        </p:txBody>
      </p:sp>
    </p:spTree>
    <p:extLst>
      <p:ext uri="{BB962C8B-B14F-4D97-AF65-F5344CB8AC3E}">
        <p14:creationId xmlns:p14="http://schemas.microsoft.com/office/powerpoint/2010/main" val="31284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4B48FF48-7B27-5C4B-B410-B66FD6DD62F5}"/>
              </a:ext>
            </a:extLst>
          </p:cNvPr>
          <p:cNvSpPr txBox="1"/>
          <p:nvPr/>
        </p:nvSpPr>
        <p:spPr>
          <a:xfrm>
            <a:off x="-265562" y="3104599"/>
            <a:ext cx="184731" cy="369332"/>
          </a:xfrm>
          <a:prstGeom prst="rect">
            <a:avLst/>
          </a:prstGeom>
          <a:noFill/>
        </p:spPr>
        <p:txBody>
          <a:bodyPr wrap="none" rtlCol="0">
            <a:spAutoFit/>
          </a:bodyPr>
          <a:lstStyle/>
          <a:p>
            <a:endParaRPr lang="nb-NO" dirty="0"/>
          </a:p>
        </p:txBody>
      </p:sp>
      <p:sp>
        <p:nvSpPr>
          <p:cNvPr id="11" name="Title 1">
            <a:extLst>
              <a:ext uri="{FF2B5EF4-FFF2-40B4-BE49-F238E27FC236}">
                <a16:creationId xmlns:a16="http://schemas.microsoft.com/office/drawing/2014/main" id="{642EEB23-1CFA-289D-8A47-4E88E651267E}"/>
              </a:ext>
            </a:extLst>
          </p:cNvPr>
          <p:cNvSpPr>
            <a:spLocks noGrp="1"/>
          </p:cNvSpPr>
          <p:nvPr>
            <p:ph type="title"/>
          </p:nvPr>
        </p:nvSpPr>
        <p:spPr>
          <a:xfrm>
            <a:off x="335359" y="208646"/>
            <a:ext cx="9588000" cy="618631"/>
          </a:xfrm>
        </p:spPr>
        <p:txBody>
          <a:bodyPr vert="horz" wrap="square" lIns="91440" tIns="45720" rIns="91440" bIns="45720" rtlCol="0" anchor="ctr">
            <a:spAutoFit/>
          </a:bodyPr>
          <a:lstStyle/>
          <a:p>
            <a:r>
              <a:rPr lang="nb-NO" sz="3800" dirty="0">
                <a:solidFill>
                  <a:srgbClr val="41723A"/>
                </a:solidFill>
                <a:latin typeface="Calibri Light" panose="020F0302020204030204" pitchFamily="34" charset="0"/>
                <a:cs typeface="Calibri Light" panose="020F0302020204030204" pitchFamily="34" charset="0"/>
              </a:rPr>
              <a:t>c) Utvikling i driftsmarginen</a:t>
            </a:r>
            <a:endParaRPr lang="nb-NO" sz="2800" dirty="0">
              <a:solidFill>
                <a:srgbClr val="41723A"/>
              </a:solidFill>
              <a:latin typeface="Calibri Light" panose="020F0302020204030204" pitchFamily="34" charset="0"/>
              <a:cs typeface="Calibri Light" panose="020F0302020204030204" pitchFamily="34" charset="0"/>
            </a:endParaRPr>
          </a:p>
        </p:txBody>
      </p:sp>
      <p:sp>
        <p:nvSpPr>
          <p:cNvPr id="4" name="Footer Placeholder 8">
            <a:extLst>
              <a:ext uri="{FF2B5EF4-FFF2-40B4-BE49-F238E27FC236}">
                <a16:creationId xmlns:a16="http://schemas.microsoft.com/office/drawing/2014/main" id="{D7D69C2E-323E-BCCB-130A-FF8BE01FBB76}"/>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D70BA3C7-385B-4E0D-BDA5-487BFF81040C}"/>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6</a:t>
            </a:fld>
            <a:endParaRPr lang="nb-NO" altLang="nb-NO" sz="700" dirty="0">
              <a:solidFill>
                <a:schemeClr val="bg2">
                  <a:lumMod val="25000"/>
                </a:schemeClr>
              </a:solidFill>
              <a:cs typeface="Calibri" panose="020F0502020204030204" pitchFamily="34" charset="0"/>
            </a:endParaRPr>
          </a:p>
        </p:txBody>
      </p:sp>
      <p:pic>
        <p:nvPicPr>
          <p:cNvPr id="7" name="Picture 6">
            <a:extLst>
              <a:ext uri="{FF2B5EF4-FFF2-40B4-BE49-F238E27FC236}">
                <a16:creationId xmlns:a16="http://schemas.microsoft.com/office/drawing/2014/main" id="{6D5961A2-8D6D-3336-2BE5-11EA151AECE1}"/>
              </a:ext>
            </a:extLst>
          </p:cNvPr>
          <p:cNvPicPr>
            <a:picLocks noChangeAspect="1"/>
          </p:cNvPicPr>
          <p:nvPr/>
        </p:nvPicPr>
        <p:blipFill>
          <a:blip r:embed="rId3"/>
          <a:stretch>
            <a:fillRect/>
          </a:stretch>
        </p:blipFill>
        <p:spPr>
          <a:xfrm>
            <a:off x="735101" y="1898450"/>
            <a:ext cx="2554997" cy="4512365"/>
          </a:xfrm>
          <a:prstGeom prst="rect">
            <a:avLst/>
          </a:prstGeom>
        </p:spPr>
      </p:pic>
      <p:pic>
        <p:nvPicPr>
          <p:cNvPr id="10" name="Picture 9">
            <a:extLst>
              <a:ext uri="{FF2B5EF4-FFF2-40B4-BE49-F238E27FC236}">
                <a16:creationId xmlns:a16="http://schemas.microsoft.com/office/drawing/2014/main" id="{D8488609-6C6F-912D-45C8-BB8826B085A3}"/>
              </a:ext>
            </a:extLst>
          </p:cNvPr>
          <p:cNvPicPr>
            <a:picLocks noChangeAspect="1"/>
          </p:cNvPicPr>
          <p:nvPr/>
        </p:nvPicPr>
        <p:blipFill>
          <a:blip r:embed="rId4"/>
          <a:stretch>
            <a:fillRect/>
          </a:stretch>
        </p:blipFill>
        <p:spPr>
          <a:xfrm>
            <a:off x="735101" y="1271514"/>
            <a:ext cx="5241629" cy="397864"/>
          </a:xfrm>
          <a:prstGeom prst="rect">
            <a:avLst/>
          </a:prstGeom>
        </p:spPr>
      </p:pic>
      <p:pic>
        <p:nvPicPr>
          <p:cNvPr id="13" name="Picture 12">
            <a:extLst>
              <a:ext uri="{FF2B5EF4-FFF2-40B4-BE49-F238E27FC236}">
                <a16:creationId xmlns:a16="http://schemas.microsoft.com/office/drawing/2014/main" id="{7529DF00-961A-7819-3337-783720392ED0}"/>
              </a:ext>
            </a:extLst>
          </p:cNvPr>
          <p:cNvPicPr>
            <a:picLocks noChangeAspect="1"/>
          </p:cNvPicPr>
          <p:nvPr/>
        </p:nvPicPr>
        <p:blipFill>
          <a:blip r:embed="rId5"/>
          <a:stretch>
            <a:fillRect/>
          </a:stretch>
        </p:blipFill>
        <p:spPr>
          <a:xfrm>
            <a:off x="3618308" y="1982783"/>
            <a:ext cx="2477692" cy="4404179"/>
          </a:xfrm>
          <a:prstGeom prst="rect">
            <a:avLst/>
          </a:prstGeom>
        </p:spPr>
      </p:pic>
      <p:pic>
        <p:nvPicPr>
          <p:cNvPr id="14" name="Picture 13">
            <a:extLst>
              <a:ext uri="{FF2B5EF4-FFF2-40B4-BE49-F238E27FC236}">
                <a16:creationId xmlns:a16="http://schemas.microsoft.com/office/drawing/2014/main" id="{D2F42776-5B94-0345-5DD4-11B685001DCE}"/>
              </a:ext>
            </a:extLst>
          </p:cNvPr>
          <p:cNvPicPr>
            <a:picLocks noChangeAspect="1"/>
          </p:cNvPicPr>
          <p:nvPr/>
        </p:nvPicPr>
        <p:blipFill>
          <a:blip r:embed="rId6"/>
          <a:stretch>
            <a:fillRect/>
          </a:stretch>
        </p:blipFill>
        <p:spPr>
          <a:xfrm>
            <a:off x="8238082" y="1982783"/>
            <a:ext cx="330193" cy="185231"/>
          </a:xfrm>
          <a:prstGeom prst="rect">
            <a:avLst/>
          </a:prstGeom>
        </p:spPr>
      </p:pic>
      <p:pic>
        <p:nvPicPr>
          <p:cNvPr id="16" name="Picture 15">
            <a:extLst>
              <a:ext uri="{FF2B5EF4-FFF2-40B4-BE49-F238E27FC236}">
                <a16:creationId xmlns:a16="http://schemas.microsoft.com/office/drawing/2014/main" id="{CB626B3A-FB56-F5E5-A5AC-5E1CAE948B27}"/>
              </a:ext>
            </a:extLst>
          </p:cNvPr>
          <p:cNvPicPr>
            <a:picLocks noChangeAspect="1"/>
          </p:cNvPicPr>
          <p:nvPr/>
        </p:nvPicPr>
        <p:blipFill>
          <a:blip r:embed="rId7"/>
          <a:stretch>
            <a:fillRect/>
          </a:stretch>
        </p:blipFill>
        <p:spPr>
          <a:xfrm>
            <a:off x="11188125" y="2008821"/>
            <a:ext cx="337534" cy="185232"/>
          </a:xfrm>
          <a:prstGeom prst="rect">
            <a:avLst/>
          </a:prstGeom>
        </p:spPr>
      </p:pic>
      <p:sp>
        <p:nvSpPr>
          <p:cNvPr id="17" name="Callout: Left Arrow 16">
            <a:extLst>
              <a:ext uri="{FF2B5EF4-FFF2-40B4-BE49-F238E27FC236}">
                <a16:creationId xmlns:a16="http://schemas.microsoft.com/office/drawing/2014/main" id="{5A6D3B2F-3C53-6850-4AD0-E0B43A7C47A7}"/>
              </a:ext>
            </a:extLst>
          </p:cNvPr>
          <p:cNvSpPr/>
          <p:nvPr/>
        </p:nvSpPr>
        <p:spPr>
          <a:xfrm>
            <a:off x="6330342" y="3171649"/>
            <a:ext cx="2477692" cy="235232"/>
          </a:xfrm>
          <a:prstGeom prst="leftArrowCallout">
            <a:avLst>
              <a:gd name="adj1" fmla="val 25000"/>
              <a:gd name="adj2" fmla="val 25000"/>
              <a:gd name="adj3" fmla="val 25000"/>
              <a:gd name="adj4" fmla="val 95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VARIABEL KOSTNAD</a:t>
            </a:r>
          </a:p>
        </p:txBody>
      </p:sp>
      <p:sp>
        <p:nvSpPr>
          <p:cNvPr id="18" name="Callout: Left Arrow 17">
            <a:extLst>
              <a:ext uri="{FF2B5EF4-FFF2-40B4-BE49-F238E27FC236}">
                <a16:creationId xmlns:a16="http://schemas.microsoft.com/office/drawing/2014/main" id="{2C06E00E-73DE-5AF9-FE7E-4A4397233FEF}"/>
              </a:ext>
            </a:extLst>
          </p:cNvPr>
          <p:cNvSpPr/>
          <p:nvPr/>
        </p:nvSpPr>
        <p:spPr>
          <a:xfrm>
            <a:off x="6330342" y="3530380"/>
            <a:ext cx="2477692" cy="437322"/>
          </a:xfrm>
          <a:prstGeom prst="leftArrowCallout">
            <a:avLst>
              <a:gd name="adj1" fmla="val 8341"/>
              <a:gd name="adj2" fmla="val 9729"/>
              <a:gd name="adj3" fmla="val 22224"/>
              <a:gd name="adj4" fmla="val 94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FASTE KOSTNADER</a:t>
            </a:r>
          </a:p>
        </p:txBody>
      </p:sp>
      <p:sp>
        <p:nvSpPr>
          <p:cNvPr id="20" name="Left Brace 19">
            <a:extLst>
              <a:ext uri="{FF2B5EF4-FFF2-40B4-BE49-F238E27FC236}">
                <a16:creationId xmlns:a16="http://schemas.microsoft.com/office/drawing/2014/main" id="{0BAFFB95-5EBE-57FB-F000-D5D15A8843A7}"/>
              </a:ext>
            </a:extLst>
          </p:cNvPr>
          <p:cNvSpPr/>
          <p:nvPr/>
        </p:nvSpPr>
        <p:spPr>
          <a:xfrm>
            <a:off x="6155964" y="3530380"/>
            <a:ext cx="129871" cy="4373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Right Brace 21">
            <a:extLst>
              <a:ext uri="{FF2B5EF4-FFF2-40B4-BE49-F238E27FC236}">
                <a16:creationId xmlns:a16="http://schemas.microsoft.com/office/drawing/2014/main" id="{E224C770-4529-D677-1CF2-15CD3EFB1DB0}"/>
              </a:ext>
            </a:extLst>
          </p:cNvPr>
          <p:cNvSpPr/>
          <p:nvPr/>
        </p:nvSpPr>
        <p:spPr>
          <a:xfrm>
            <a:off x="8852541" y="3104599"/>
            <a:ext cx="278296" cy="10539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itle 1">
            <a:extLst>
              <a:ext uri="{FF2B5EF4-FFF2-40B4-BE49-F238E27FC236}">
                <a16:creationId xmlns:a16="http://schemas.microsoft.com/office/drawing/2014/main" id="{70CDF848-1A39-882E-B887-65C6864F35EE}"/>
              </a:ext>
            </a:extLst>
          </p:cNvPr>
          <p:cNvSpPr txBox="1">
            <a:spLocks/>
          </p:cNvSpPr>
          <p:nvPr/>
        </p:nvSpPr>
        <p:spPr>
          <a:xfrm>
            <a:off x="9175344" y="3193648"/>
            <a:ext cx="2551559" cy="8402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1800" dirty="0">
                <a:solidFill>
                  <a:srgbClr val="41723A"/>
                </a:solidFill>
                <a:latin typeface="Calibri Light" panose="020F0302020204030204" pitchFamily="34" charset="0"/>
                <a:cs typeface="Calibri Light" panose="020F0302020204030204" pitchFamily="34" charset="0"/>
              </a:rPr>
              <a:t>Kostnadsteori tema i neste forelesning (19/10) + Arbeidskrav #3</a:t>
            </a:r>
            <a:endParaRPr lang="nb-NO" sz="2400" dirty="0">
              <a:solidFill>
                <a:srgbClr val="41723A"/>
              </a:solidFill>
              <a:latin typeface="Calibri Light" panose="020F0302020204030204" pitchFamily="34" charset="0"/>
              <a:cs typeface="Calibri Light" panose="020F0302020204030204" pitchFamily="34" charset="0"/>
            </a:endParaRPr>
          </a:p>
        </p:txBody>
      </p:sp>
      <p:sp>
        <p:nvSpPr>
          <p:cNvPr id="26" name="TextBox 25">
            <a:extLst>
              <a:ext uri="{FF2B5EF4-FFF2-40B4-BE49-F238E27FC236}">
                <a16:creationId xmlns:a16="http://schemas.microsoft.com/office/drawing/2014/main" id="{89B9B271-485C-26A8-A6A8-892C0869E6A3}"/>
              </a:ext>
            </a:extLst>
          </p:cNvPr>
          <p:cNvSpPr txBox="1"/>
          <p:nvPr/>
        </p:nvSpPr>
        <p:spPr>
          <a:xfrm>
            <a:off x="6627413" y="4638864"/>
            <a:ext cx="5378478" cy="1477328"/>
          </a:xfrm>
          <a:prstGeom prst="rect">
            <a:avLst/>
          </a:prstGeom>
          <a:noFill/>
        </p:spPr>
        <p:txBody>
          <a:bodyPr wrap="square">
            <a:spAutoFit/>
          </a:bodyPr>
          <a:lstStyle/>
          <a:p>
            <a:pPr>
              <a:spcAft>
                <a:spcPts val="600"/>
              </a:spcAft>
            </a:pPr>
            <a:r>
              <a:rPr lang="nb-NO" sz="1400" b="1" dirty="0">
                <a:solidFill>
                  <a:srgbClr val="41723A"/>
                </a:solidFill>
                <a:latin typeface="Calibri Light" panose="020F0302020204030204" pitchFamily="34" charset="0"/>
                <a:cs typeface="Calibri Light" panose="020F0302020204030204" pitchFamily="34" charset="0"/>
              </a:rPr>
              <a:t>Hvordan </a:t>
            </a:r>
            <a:r>
              <a:rPr lang="nb-NO" sz="1400" b="1" i="1" dirty="0">
                <a:solidFill>
                  <a:srgbClr val="41723A"/>
                </a:solidFill>
                <a:latin typeface="Calibri Light" panose="020F0302020204030204" pitchFamily="34" charset="0"/>
                <a:cs typeface="Calibri Light" panose="020F0302020204030204" pitchFamily="34" charset="0"/>
              </a:rPr>
              <a:t>kan</a:t>
            </a:r>
            <a:r>
              <a:rPr lang="nb-NO" sz="1400" b="1" dirty="0">
                <a:solidFill>
                  <a:srgbClr val="41723A"/>
                </a:solidFill>
                <a:latin typeface="Calibri Light" panose="020F0302020204030204" pitchFamily="34" charset="0"/>
                <a:cs typeface="Calibri Light" panose="020F0302020204030204" pitchFamily="34" charset="0"/>
              </a:rPr>
              <a:t> utviklingen forklares?</a:t>
            </a:r>
          </a:p>
          <a:p>
            <a:pPr marL="285750" indent="-285750">
              <a:spcAft>
                <a:spcPts val="600"/>
              </a:spcAft>
              <a:buFont typeface="Arial" panose="020B0604020202020204" pitchFamily="34" charset="0"/>
              <a:buChar char="•"/>
            </a:pPr>
            <a:r>
              <a:rPr lang="nb-NO" sz="1400" dirty="0">
                <a:solidFill>
                  <a:srgbClr val="41723A"/>
                </a:solidFill>
                <a:latin typeface="Calibri Light" panose="020F0302020204030204" pitchFamily="34" charset="0"/>
                <a:cs typeface="Calibri Light" panose="020F0302020204030204" pitchFamily="34" charset="0"/>
              </a:rPr>
              <a:t>Høyere brutto fortjenestemargin (jfr. spørsmål 3 b))</a:t>
            </a:r>
          </a:p>
          <a:p>
            <a:pPr marL="285750" indent="-285750">
              <a:spcAft>
                <a:spcPts val="600"/>
              </a:spcAft>
              <a:buFont typeface="Arial" panose="020B0604020202020204" pitchFamily="34" charset="0"/>
              <a:buChar char="•"/>
            </a:pPr>
            <a:r>
              <a:rPr lang="nb-NO" sz="1400" dirty="0">
                <a:solidFill>
                  <a:srgbClr val="41723A"/>
                </a:solidFill>
                <a:latin typeface="Calibri Light" panose="020F0302020204030204" pitchFamily="34" charset="0"/>
                <a:cs typeface="Calibri Light" panose="020F0302020204030204" pitchFamily="34" charset="0"/>
              </a:rPr>
              <a:t>Lavere lønnsvekst enn omsetningsvekst</a:t>
            </a:r>
          </a:p>
          <a:p>
            <a:pPr marL="285750" indent="-285750">
              <a:spcAft>
                <a:spcPts val="600"/>
              </a:spcAft>
              <a:buFont typeface="Arial" panose="020B0604020202020204" pitchFamily="34" charset="0"/>
              <a:buChar char="•"/>
            </a:pPr>
            <a:r>
              <a:rPr lang="nb-NO" sz="1400" dirty="0">
                <a:solidFill>
                  <a:srgbClr val="41723A"/>
                </a:solidFill>
                <a:latin typeface="Calibri Light" panose="020F0302020204030204" pitchFamily="34" charset="0"/>
                <a:cs typeface="Calibri Light" panose="020F0302020204030204" pitchFamily="34" charset="0"/>
              </a:rPr>
              <a:t>Etc.</a:t>
            </a:r>
          </a:p>
          <a:p>
            <a:pPr>
              <a:spcAft>
                <a:spcPts val="600"/>
              </a:spcAft>
            </a:pPr>
            <a:endParaRPr lang="en-GB" sz="1400" dirty="0"/>
          </a:p>
        </p:txBody>
      </p:sp>
      <p:pic>
        <p:nvPicPr>
          <p:cNvPr id="8" name="Picture 7">
            <a:extLst>
              <a:ext uri="{FF2B5EF4-FFF2-40B4-BE49-F238E27FC236}">
                <a16:creationId xmlns:a16="http://schemas.microsoft.com/office/drawing/2014/main" id="{52C6461C-1F2B-95AD-0D0B-0085C3083498}"/>
              </a:ext>
            </a:extLst>
          </p:cNvPr>
          <p:cNvPicPr>
            <a:picLocks noChangeAspect="1"/>
          </p:cNvPicPr>
          <p:nvPr/>
        </p:nvPicPr>
        <p:blipFill>
          <a:blip r:embed="rId8"/>
          <a:stretch>
            <a:fillRect/>
          </a:stretch>
        </p:blipFill>
        <p:spPr>
          <a:xfrm>
            <a:off x="6492240" y="2253106"/>
            <a:ext cx="2203916" cy="486579"/>
          </a:xfrm>
          <a:prstGeom prst="rect">
            <a:avLst/>
          </a:prstGeom>
        </p:spPr>
      </p:pic>
      <p:pic>
        <p:nvPicPr>
          <p:cNvPr id="15" name="Picture 14">
            <a:extLst>
              <a:ext uri="{FF2B5EF4-FFF2-40B4-BE49-F238E27FC236}">
                <a16:creationId xmlns:a16="http://schemas.microsoft.com/office/drawing/2014/main" id="{C525144F-F333-E229-42F9-45D073876778}"/>
              </a:ext>
            </a:extLst>
          </p:cNvPr>
          <p:cNvPicPr>
            <a:picLocks noChangeAspect="1"/>
          </p:cNvPicPr>
          <p:nvPr/>
        </p:nvPicPr>
        <p:blipFill>
          <a:blip r:embed="rId9"/>
          <a:stretch>
            <a:fillRect/>
          </a:stretch>
        </p:blipFill>
        <p:spPr>
          <a:xfrm>
            <a:off x="9422296" y="2273666"/>
            <a:ext cx="2192496" cy="457963"/>
          </a:xfrm>
          <a:prstGeom prst="rect">
            <a:avLst/>
          </a:prstGeom>
        </p:spPr>
      </p:pic>
    </p:spTree>
    <p:extLst>
      <p:ext uri="{BB962C8B-B14F-4D97-AF65-F5344CB8AC3E}">
        <p14:creationId xmlns:p14="http://schemas.microsoft.com/office/powerpoint/2010/main" val="209049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2" grpId="0" animBg="1"/>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4B48FF48-7B27-5C4B-B410-B66FD6DD62F5}"/>
              </a:ext>
            </a:extLst>
          </p:cNvPr>
          <p:cNvSpPr txBox="1"/>
          <p:nvPr/>
        </p:nvSpPr>
        <p:spPr>
          <a:xfrm>
            <a:off x="-265562" y="3104599"/>
            <a:ext cx="184731" cy="369332"/>
          </a:xfrm>
          <a:prstGeom prst="rect">
            <a:avLst/>
          </a:prstGeom>
          <a:noFill/>
        </p:spPr>
        <p:txBody>
          <a:bodyPr wrap="none" rtlCol="0">
            <a:spAutoFit/>
          </a:bodyPr>
          <a:lstStyle/>
          <a:p>
            <a:endParaRPr lang="nb-NO" dirty="0"/>
          </a:p>
        </p:txBody>
      </p:sp>
      <p:sp>
        <p:nvSpPr>
          <p:cNvPr id="11" name="Title 1">
            <a:extLst>
              <a:ext uri="{FF2B5EF4-FFF2-40B4-BE49-F238E27FC236}">
                <a16:creationId xmlns:a16="http://schemas.microsoft.com/office/drawing/2014/main" id="{642EEB23-1CFA-289D-8A47-4E88E651267E}"/>
              </a:ext>
            </a:extLst>
          </p:cNvPr>
          <p:cNvSpPr>
            <a:spLocks noGrp="1"/>
          </p:cNvSpPr>
          <p:nvPr>
            <p:ph type="title"/>
          </p:nvPr>
        </p:nvSpPr>
        <p:spPr>
          <a:xfrm>
            <a:off x="335359" y="208646"/>
            <a:ext cx="9588000" cy="618631"/>
          </a:xfrm>
        </p:spPr>
        <p:txBody>
          <a:bodyPr vert="horz" wrap="square" lIns="91440" tIns="45720" rIns="91440" bIns="45720" rtlCol="0" anchor="ctr">
            <a:spAutoFit/>
          </a:bodyPr>
          <a:lstStyle/>
          <a:p>
            <a:r>
              <a:rPr lang="nb-NO" sz="3800" dirty="0">
                <a:solidFill>
                  <a:srgbClr val="41723A"/>
                </a:solidFill>
                <a:latin typeface="Calibri Light" panose="020F0302020204030204" pitchFamily="34" charset="0"/>
                <a:cs typeface="Calibri Light" panose="020F0302020204030204" pitchFamily="34" charset="0"/>
              </a:rPr>
              <a:t>d) Rentabilitet</a:t>
            </a:r>
            <a:endParaRPr lang="nb-NO" sz="2800" dirty="0">
              <a:solidFill>
                <a:srgbClr val="41723A"/>
              </a:solidFill>
              <a:latin typeface="Calibri Light" panose="020F0302020204030204" pitchFamily="34" charset="0"/>
              <a:cs typeface="Calibri Light" panose="020F0302020204030204" pitchFamily="34" charset="0"/>
            </a:endParaRPr>
          </a:p>
        </p:txBody>
      </p:sp>
      <p:sp>
        <p:nvSpPr>
          <p:cNvPr id="4" name="Footer Placeholder 8">
            <a:extLst>
              <a:ext uri="{FF2B5EF4-FFF2-40B4-BE49-F238E27FC236}">
                <a16:creationId xmlns:a16="http://schemas.microsoft.com/office/drawing/2014/main" id="{D7D69C2E-323E-BCCB-130A-FF8BE01FBB76}"/>
              </a:ext>
            </a:extLst>
          </p:cNvPr>
          <p:cNvSpPr txBox="1">
            <a:spLocks/>
          </p:cNvSpPr>
          <p:nvPr/>
        </p:nvSpPr>
        <p:spPr>
          <a:xfrm>
            <a:off x="409221" y="806115"/>
            <a:ext cx="6442713" cy="1025586"/>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2000" b="1" i="0" u="none" strike="noStrike" baseline="0" dirty="0">
                <a:solidFill>
                  <a:schemeClr val="accent4">
                    <a:lumMod val="50000"/>
                  </a:schemeClr>
                </a:solidFill>
                <a:latin typeface="BPTBZK+ArialMT"/>
              </a:rPr>
              <a:t>Totalkapitalens rentabilitet: Resultat før skatter pluss finanskostnader i prosent av gjennomsnittlig totalkapital. </a:t>
            </a:r>
          </a:p>
        </p:txBody>
      </p:sp>
      <p:pic>
        <p:nvPicPr>
          <p:cNvPr id="7" name="Picture 6">
            <a:extLst>
              <a:ext uri="{FF2B5EF4-FFF2-40B4-BE49-F238E27FC236}">
                <a16:creationId xmlns:a16="http://schemas.microsoft.com/office/drawing/2014/main" id="{6D5961A2-8D6D-3336-2BE5-11EA151AECE1}"/>
              </a:ext>
            </a:extLst>
          </p:cNvPr>
          <p:cNvPicPr>
            <a:picLocks noChangeAspect="1"/>
          </p:cNvPicPr>
          <p:nvPr/>
        </p:nvPicPr>
        <p:blipFill>
          <a:blip r:embed="rId3"/>
          <a:stretch>
            <a:fillRect/>
          </a:stretch>
        </p:blipFill>
        <p:spPr>
          <a:xfrm>
            <a:off x="352675" y="1970556"/>
            <a:ext cx="2588544" cy="4571612"/>
          </a:xfrm>
          <a:prstGeom prst="rect">
            <a:avLst/>
          </a:prstGeom>
        </p:spPr>
      </p:pic>
      <p:pic>
        <p:nvPicPr>
          <p:cNvPr id="6" name="Picture 5">
            <a:extLst>
              <a:ext uri="{FF2B5EF4-FFF2-40B4-BE49-F238E27FC236}">
                <a16:creationId xmlns:a16="http://schemas.microsoft.com/office/drawing/2014/main" id="{BCBAD937-2C1B-E6D0-2371-87D59F8AA94C}"/>
              </a:ext>
            </a:extLst>
          </p:cNvPr>
          <p:cNvPicPr>
            <a:picLocks noChangeAspect="1"/>
          </p:cNvPicPr>
          <p:nvPr/>
        </p:nvPicPr>
        <p:blipFill>
          <a:blip r:embed="rId4"/>
          <a:stretch>
            <a:fillRect/>
          </a:stretch>
        </p:blipFill>
        <p:spPr>
          <a:xfrm>
            <a:off x="6699329" y="2029802"/>
            <a:ext cx="2179577" cy="4514428"/>
          </a:xfrm>
          <a:prstGeom prst="rect">
            <a:avLst/>
          </a:prstGeom>
        </p:spPr>
      </p:pic>
      <p:pic>
        <p:nvPicPr>
          <p:cNvPr id="12" name="Picture 11">
            <a:extLst>
              <a:ext uri="{FF2B5EF4-FFF2-40B4-BE49-F238E27FC236}">
                <a16:creationId xmlns:a16="http://schemas.microsoft.com/office/drawing/2014/main" id="{BDE1E283-DA02-E6D0-79FB-B07E1A8B500B}"/>
              </a:ext>
            </a:extLst>
          </p:cNvPr>
          <p:cNvPicPr>
            <a:picLocks noChangeAspect="1"/>
          </p:cNvPicPr>
          <p:nvPr/>
        </p:nvPicPr>
        <p:blipFill>
          <a:blip r:embed="rId5"/>
          <a:stretch>
            <a:fillRect/>
          </a:stretch>
        </p:blipFill>
        <p:spPr>
          <a:xfrm>
            <a:off x="3028929" y="2029801"/>
            <a:ext cx="601649" cy="4512365"/>
          </a:xfrm>
          <a:prstGeom prst="rect">
            <a:avLst/>
          </a:prstGeom>
        </p:spPr>
      </p:pic>
      <p:pic>
        <p:nvPicPr>
          <p:cNvPr id="21" name="Picture 20">
            <a:extLst>
              <a:ext uri="{FF2B5EF4-FFF2-40B4-BE49-F238E27FC236}">
                <a16:creationId xmlns:a16="http://schemas.microsoft.com/office/drawing/2014/main" id="{136D739B-35AC-BEA5-60DB-8470E4432558}"/>
              </a:ext>
            </a:extLst>
          </p:cNvPr>
          <p:cNvPicPr>
            <a:picLocks noChangeAspect="1"/>
          </p:cNvPicPr>
          <p:nvPr/>
        </p:nvPicPr>
        <p:blipFill>
          <a:blip r:embed="rId6"/>
          <a:stretch>
            <a:fillRect/>
          </a:stretch>
        </p:blipFill>
        <p:spPr>
          <a:xfrm>
            <a:off x="8700110" y="77173"/>
            <a:ext cx="3354888" cy="1592602"/>
          </a:xfrm>
          <a:prstGeom prst="rect">
            <a:avLst/>
          </a:prstGeom>
        </p:spPr>
      </p:pic>
      <p:pic>
        <p:nvPicPr>
          <p:cNvPr id="28" name="Picture 27">
            <a:extLst>
              <a:ext uri="{FF2B5EF4-FFF2-40B4-BE49-F238E27FC236}">
                <a16:creationId xmlns:a16="http://schemas.microsoft.com/office/drawing/2014/main" id="{AA58AF32-F25F-90B2-C077-53BFE1CFD153}"/>
              </a:ext>
            </a:extLst>
          </p:cNvPr>
          <p:cNvPicPr>
            <a:picLocks noChangeAspect="1"/>
          </p:cNvPicPr>
          <p:nvPr/>
        </p:nvPicPr>
        <p:blipFill>
          <a:blip r:embed="rId7"/>
          <a:stretch>
            <a:fillRect/>
          </a:stretch>
        </p:blipFill>
        <p:spPr>
          <a:xfrm>
            <a:off x="9010731" y="2029801"/>
            <a:ext cx="1305813" cy="4492689"/>
          </a:xfrm>
          <a:prstGeom prst="rect">
            <a:avLst/>
          </a:prstGeom>
        </p:spPr>
      </p:pic>
      <p:sp>
        <p:nvSpPr>
          <p:cNvPr id="29" name="Frame 28">
            <a:extLst>
              <a:ext uri="{FF2B5EF4-FFF2-40B4-BE49-F238E27FC236}">
                <a16:creationId xmlns:a16="http://schemas.microsoft.com/office/drawing/2014/main" id="{F55CB358-6B42-18D4-B947-D9C1BEFBF312}"/>
              </a:ext>
            </a:extLst>
          </p:cNvPr>
          <p:cNvSpPr/>
          <p:nvPr/>
        </p:nvSpPr>
        <p:spPr>
          <a:xfrm>
            <a:off x="2956774" y="5690937"/>
            <a:ext cx="745958" cy="360948"/>
          </a:xfrm>
          <a:prstGeom prst="fram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Frame 29">
            <a:extLst>
              <a:ext uri="{FF2B5EF4-FFF2-40B4-BE49-F238E27FC236}">
                <a16:creationId xmlns:a16="http://schemas.microsoft.com/office/drawing/2014/main" id="{E891D757-97ED-65FC-7AA9-1E4947D80DD0}"/>
              </a:ext>
            </a:extLst>
          </p:cNvPr>
          <p:cNvSpPr/>
          <p:nvPr/>
        </p:nvSpPr>
        <p:spPr>
          <a:xfrm>
            <a:off x="6627175" y="6271264"/>
            <a:ext cx="3792172" cy="360948"/>
          </a:xfrm>
          <a:prstGeom prst="fram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Frame 30">
            <a:extLst>
              <a:ext uri="{FF2B5EF4-FFF2-40B4-BE49-F238E27FC236}">
                <a16:creationId xmlns:a16="http://schemas.microsoft.com/office/drawing/2014/main" id="{A867B903-EA3C-13BD-A24A-D6A2511415DB}"/>
              </a:ext>
            </a:extLst>
          </p:cNvPr>
          <p:cNvSpPr/>
          <p:nvPr/>
        </p:nvSpPr>
        <p:spPr>
          <a:xfrm>
            <a:off x="2941219" y="5165137"/>
            <a:ext cx="761513" cy="273555"/>
          </a:xfrm>
          <a:prstGeom prst="fram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3" name="Picture 32">
            <a:extLst>
              <a:ext uri="{FF2B5EF4-FFF2-40B4-BE49-F238E27FC236}">
                <a16:creationId xmlns:a16="http://schemas.microsoft.com/office/drawing/2014/main" id="{B25868A5-5DA8-096A-63EF-E2E33D45C5B5}"/>
              </a:ext>
            </a:extLst>
          </p:cNvPr>
          <p:cNvPicPr>
            <a:picLocks noChangeAspect="1"/>
          </p:cNvPicPr>
          <p:nvPr/>
        </p:nvPicPr>
        <p:blipFill>
          <a:blip r:embed="rId8"/>
          <a:stretch>
            <a:fillRect/>
          </a:stretch>
        </p:blipFill>
        <p:spPr>
          <a:xfrm>
            <a:off x="4322707" y="5547060"/>
            <a:ext cx="1828800" cy="504825"/>
          </a:xfrm>
          <a:prstGeom prst="rect">
            <a:avLst/>
          </a:prstGeom>
        </p:spPr>
      </p:pic>
      <p:sp>
        <p:nvSpPr>
          <p:cNvPr id="34" name="Footer Placeholder 8">
            <a:extLst>
              <a:ext uri="{FF2B5EF4-FFF2-40B4-BE49-F238E27FC236}">
                <a16:creationId xmlns:a16="http://schemas.microsoft.com/office/drawing/2014/main" id="{91B4D8FB-EB5E-9450-1768-2EDABCA7D7D7}"/>
              </a:ext>
            </a:extLst>
          </p:cNvPr>
          <p:cNvSpPr txBox="1">
            <a:spLocks/>
          </p:cNvSpPr>
          <p:nvPr/>
        </p:nvSpPr>
        <p:spPr>
          <a:xfrm>
            <a:off x="165126" y="6649354"/>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35" name="Slide Number Placeholder 9">
            <a:extLst>
              <a:ext uri="{FF2B5EF4-FFF2-40B4-BE49-F238E27FC236}">
                <a16:creationId xmlns:a16="http://schemas.microsoft.com/office/drawing/2014/main" id="{476C3378-8E99-C863-1677-E94412A2E4BD}"/>
              </a:ext>
            </a:extLst>
          </p:cNvPr>
          <p:cNvSpPr txBox="1">
            <a:spLocks/>
          </p:cNvSpPr>
          <p:nvPr/>
        </p:nvSpPr>
        <p:spPr>
          <a:xfrm>
            <a:off x="1797659" y="6649354"/>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7</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162975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heel(1)">
                                      <p:cBhvr>
                                        <p:cTn id="10" dur="2000"/>
                                        <p:tgtEl>
                                          <p:spTgt spid="31"/>
                                        </p:tgtEl>
                                      </p:cBhvr>
                                    </p:animEffect>
                                  </p:childTnLst>
                                </p:cTn>
                              </p:par>
                              <p:par>
                                <p:cTn id="11" presetID="21" presetClass="entr" presetSubtype="1"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heel(1)">
                                      <p:cBhvr>
                                        <p:cTn id="13" dur="2000"/>
                                        <p:tgtEl>
                                          <p:spTgt spid="3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42EEB23-1CFA-289D-8A47-4E88E651267E}"/>
              </a:ext>
            </a:extLst>
          </p:cNvPr>
          <p:cNvSpPr>
            <a:spLocks noGrp="1"/>
          </p:cNvSpPr>
          <p:nvPr>
            <p:ph type="title"/>
          </p:nvPr>
        </p:nvSpPr>
        <p:spPr>
          <a:xfrm>
            <a:off x="215975" y="165059"/>
            <a:ext cx="9588000" cy="535531"/>
          </a:xfrm>
        </p:spPr>
        <p:txBody>
          <a:bodyPr vert="horz" wrap="square" lIns="91440" tIns="45720" rIns="91440" bIns="45720" rtlCol="0" anchor="ctr">
            <a:spAutoFit/>
          </a:bodyPr>
          <a:lstStyle/>
          <a:p>
            <a:r>
              <a:rPr lang="nb-NO" sz="3200" dirty="0">
                <a:solidFill>
                  <a:srgbClr val="41723A"/>
                </a:solidFill>
                <a:latin typeface="Calibri Light" panose="020F0302020204030204" pitchFamily="34" charset="0"/>
                <a:cs typeface="Calibri Light" panose="020F0302020204030204" pitchFamily="34" charset="0"/>
              </a:rPr>
              <a:t>e) Likviditet</a:t>
            </a:r>
            <a:endParaRPr lang="nb-NO" sz="2000" dirty="0">
              <a:solidFill>
                <a:srgbClr val="41723A"/>
              </a:solidFill>
              <a:latin typeface="Calibri Light" panose="020F0302020204030204" pitchFamily="34" charset="0"/>
              <a:cs typeface="Calibri Light" panose="020F0302020204030204" pitchFamily="34" charset="0"/>
            </a:endParaRPr>
          </a:p>
        </p:txBody>
      </p:sp>
      <p:sp>
        <p:nvSpPr>
          <p:cNvPr id="2" name="Footer Placeholder 8">
            <a:extLst>
              <a:ext uri="{FF2B5EF4-FFF2-40B4-BE49-F238E27FC236}">
                <a16:creationId xmlns:a16="http://schemas.microsoft.com/office/drawing/2014/main" id="{513EC625-F1AD-F3A7-180B-E6DF2500AAFA}"/>
              </a:ext>
            </a:extLst>
          </p:cNvPr>
          <p:cNvSpPr txBox="1">
            <a:spLocks/>
          </p:cNvSpPr>
          <p:nvPr/>
        </p:nvSpPr>
        <p:spPr>
          <a:xfrm>
            <a:off x="10143188" y="6622768"/>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8" name="Slide Number Placeholder 9">
            <a:extLst>
              <a:ext uri="{FF2B5EF4-FFF2-40B4-BE49-F238E27FC236}">
                <a16:creationId xmlns:a16="http://schemas.microsoft.com/office/drawing/2014/main" id="{5264F2CD-CD41-3E5F-FF86-D030E06CB79E}"/>
              </a:ext>
            </a:extLst>
          </p:cNvPr>
          <p:cNvSpPr txBox="1">
            <a:spLocks/>
          </p:cNvSpPr>
          <p:nvPr/>
        </p:nvSpPr>
        <p:spPr>
          <a:xfrm>
            <a:off x="11775721" y="6622768"/>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8</a:t>
            </a:fld>
            <a:endParaRPr lang="nb-NO" altLang="nb-NO" sz="700" dirty="0">
              <a:solidFill>
                <a:schemeClr val="bg2">
                  <a:lumMod val="25000"/>
                </a:schemeClr>
              </a:solidFill>
              <a:cs typeface="Calibri" panose="020F0502020204030204" pitchFamily="34" charset="0"/>
            </a:endParaRPr>
          </a:p>
        </p:txBody>
      </p:sp>
      <p:pic>
        <p:nvPicPr>
          <p:cNvPr id="10" name="Picture 9">
            <a:extLst>
              <a:ext uri="{FF2B5EF4-FFF2-40B4-BE49-F238E27FC236}">
                <a16:creationId xmlns:a16="http://schemas.microsoft.com/office/drawing/2014/main" id="{462A6021-2759-CAE9-2978-0849F9901D61}"/>
              </a:ext>
            </a:extLst>
          </p:cNvPr>
          <p:cNvPicPr>
            <a:picLocks noChangeAspect="1"/>
          </p:cNvPicPr>
          <p:nvPr/>
        </p:nvPicPr>
        <p:blipFill>
          <a:blip r:embed="rId3"/>
          <a:stretch>
            <a:fillRect/>
          </a:stretch>
        </p:blipFill>
        <p:spPr>
          <a:xfrm>
            <a:off x="215975" y="945907"/>
            <a:ext cx="2076387" cy="5665469"/>
          </a:xfrm>
          <a:prstGeom prst="rect">
            <a:avLst/>
          </a:prstGeom>
        </p:spPr>
      </p:pic>
      <p:pic>
        <p:nvPicPr>
          <p:cNvPr id="14" name="Picture 13">
            <a:extLst>
              <a:ext uri="{FF2B5EF4-FFF2-40B4-BE49-F238E27FC236}">
                <a16:creationId xmlns:a16="http://schemas.microsoft.com/office/drawing/2014/main" id="{B8CC48C4-C9B3-9CB5-E428-CA8A18901E53}"/>
              </a:ext>
            </a:extLst>
          </p:cNvPr>
          <p:cNvPicPr>
            <a:picLocks noChangeAspect="1"/>
          </p:cNvPicPr>
          <p:nvPr/>
        </p:nvPicPr>
        <p:blipFill>
          <a:blip r:embed="rId4"/>
          <a:stretch>
            <a:fillRect/>
          </a:stretch>
        </p:blipFill>
        <p:spPr>
          <a:xfrm>
            <a:off x="2462482" y="983429"/>
            <a:ext cx="1634614" cy="5627947"/>
          </a:xfrm>
          <a:prstGeom prst="rect">
            <a:avLst/>
          </a:prstGeom>
        </p:spPr>
      </p:pic>
      <p:pic>
        <p:nvPicPr>
          <p:cNvPr id="16" name="Picture 15">
            <a:extLst>
              <a:ext uri="{FF2B5EF4-FFF2-40B4-BE49-F238E27FC236}">
                <a16:creationId xmlns:a16="http://schemas.microsoft.com/office/drawing/2014/main" id="{A09EC25F-A1A2-244E-8EA8-5AEDC78FC07B}"/>
              </a:ext>
            </a:extLst>
          </p:cNvPr>
          <p:cNvPicPr>
            <a:picLocks noChangeAspect="1"/>
          </p:cNvPicPr>
          <p:nvPr/>
        </p:nvPicPr>
        <p:blipFill>
          <a:blip r:embed="rId5"/>
          <a:stretch>
            <a:fillRect/>
          </a:stretch>
        </p:blipFill>
        <p:spPr>
          <a:xfrm>
            <a:off x="4267216" y="939006"/>
            <a:ext cx="2732568" cy="5687471"/>
          </a:xfrm>
          <a:prstGeom prst="rect">
            <a:avLst/>
          </a:prstGeom>
        </p:spPr>
      </p:pic>
      <p:pic>
        <p:nvPicPr>
          <p:cNvPr id="18" name="Picture 17">
            <a:extLst>
              <a:ext uri="{FF2B5EF4-FFF2-40B4-BE49-F238E27FC236}">
                <a16:creationId xmlns:a16="http://schemas.microsoft.com/office/drawing/2014/main" id="{7C5B07EA-241A-693C-6822-D311A124094C}"/>
              </a:ext>
            </a:extLst>
          </p:cNvPr>
          <p:cNvPicPr>
            <a:picLocks noChangeAspect="1"/>
          </p:cNvPicPr>
          <p:nvPr/>
        </p:nvPicPr>
        <p:blipFill>
          <a:blip r:embed="rId6"/>
          <a:stretch>
            <a:fillRect/>
          </a:stretch>
        </p:blipFill>
        <p:spPr>
          <a:xfrm>
            <a:off x="7131046" y="998530"/>
            <a:ext cx="1665641" cy="5624238"/>
          </a:xfrm>
          <a:prstGeom prst="rect">
            <a:avLst/>
          </a:prstGeom>
        </p:spPr>
      </p:pic>
      <p:sp>
        <p:nvSpPr>
          <p:cNvPr id="19" name="Rectangle 18">
            <a:extLst>
              <a:ext uri="{FF2B5EF4-FFF2-40B4-BE49-F238E27FC236}">
                <a16:creationId xmlns:a16="http://schemas.microsoft.com/office/drawing/2014/main" id="{871C02E7-950A-533E-7837-3402A5F36C7F}"/>
              </a:ext>
            </a:extLst>
          </p:cNvPr>
          <p:cNvSpPr/>
          <p:nvPr/>
        </p:nvSpPr>
        <p:spPr>
          <a:xfrm>
            <a:off x="215975" y="4107519"/>
            <a:ext cx="3919979" cy="2083981"/>
          </a:xfrm>
          <a:prstGeom prst="rect">
            <a:avLst/>
          </a:prstGeom>
          <a:solidFill>
            <a:srgbClr val="FFFF00">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15B471A-94A4-2503-39B5-351C78D36420}"/>
              </a:ext>
            </a:extLst>
          </p:cNvPr>
          <p:cNvSpPr/>
          <p:nvPr/>
        </p:nvSpPr>
        <p:spPr>
          <a:xfrm>
            <a:off x="4306075" y="4352068"/>
            <a:ext cx="4490612" cy="1488558"/>
          </a:xfrm>
          <a:prstGeom prst="rect">
            <a:avLst/>
          </a:prstGeom>
          <a:solidFill>
            <a:srgbClr val="FFFF00">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A3407947-9F3A-CE48-1D2E-45694B43FC40}"/>
              </a:ext>
            </a:extLst>
          </p:cNvPr>
          <p:cNvPicPr>
            <a:picLocks noChangeAspect="1"/>
          </p:cNvPicPr>
          <p:nvPr/>
        </p:nvPicPr>
        <p:blipFill>
          <a:blip r:embed="rId7"/>
          <a:stretch>
            <a:fillRect/>
          </a:stretch>
        </p:blipFill>
        <p:spPr>
          <a:xfrm>
            <a:off x="9114563" y="1345752"/>
            <a:ext cx="2986744" cy="1392782"/>
          </a:xfrm>
          <a:prstGeom prst="rect">
            <a:avLst/>
          </a:prstGeom>
        </p:spPr>
      </p:pic>
      <p:sp>
        <p:nvSpPr>
          <p:cNvPr id="24" name="TextBox 23">
            <a:extLst>
              <a:ext uri="{FF2B5EF4-FFF2-40B4-BE49-F238E27FC236}">
                <a16:creationId xmlns:a16="http://schemas.microsoft.com/office/drawing/2014/main" id="{6E7E7965-E375-8050-6EFE-FA086263A06F}"/>
              </a:ext>
            </a:extLst>
          </p:cNvPr>
          <p:cNvSpPr txBox="1"/>
          <p:nvPr/>
        </p:nvSpPr>
        <p:spPr>
          <a:xfrm>
            <a:off x="9023870" y="4352068"/>
            <a:ext cx="2986744" cy="1692771"/>
          </a:xfrm>
          <a:prstGeom prst="rect">
            <a:avLst/>
          </a:prstGeom>
          <a:noFill/>
        </p:spPr>
        <p:txBody>
          <a:bodyPr wrap="square">
            <a:spAutoFit/>
          </a:bodyPr>
          <a:lstStyle/>
          <a:p>
            <a:pPr>
              <a:spcAft>
                <a:spcPts val="600"/>
              </a:spcAft>
            </a:pPr>
            <a:r>
              <a:rPr lang="nb-NO" sz="1400" b="1" dirty="0">
                <a:solidFill>
                  <a:srgbClr val="41723A"/>
                </a:solidFill>
                <a:latin typeface="Calibri Light" panose="020F0302020204030204" pitchFamily="34" charset="0"/>
                <a:cs typeface="Calibri Light" panose="020F0302020204030204" pitchFamily="34" charset="0"/>
              </a:rPr>
              <a:t>Hvordan </a:t>
            </a:r>
            <a:r>
              <a:rPr lang="nb-NO" sz="1400" b="1" i="1" dirty="0">
                <a:solidFill>
                  <a:srgbClr val="41723A"/>
                </a:solidFill>
                <a:latin typeface="Calibri Light" panose="020F0302020204030204" pitchFamily="34" charset="0"/>
                <a:cs typeface="Calibri Light" panose="020F0302020204030204" pitchFamily="34" charset="0"/>
              </a:rPr>
              <a:t>kan</a:t>
            </a:r>
            <a:r>
              <a:rPr lang="nb-NO" sz="1400" b="1" dirty="0">
                <a:solidFill>
                  <a:srgbClr val="41723A"/>
                </a:solidFill>
                <a:latin typeface="Calibri Light" panose="020F0302020204030204" pitchFamily="34" charset="0"/>
                <a:cs typeface="Calibri Light" panose="020F0302020204030204" pitchFamily="34" charset="0"/>
              </a:rPr>
              <a:t> utviklingen forklares?</a:t>
            </a:r>
          </a:p>
          <a:p>
            <a:pPr marL="285750" indent="-285750">
              <a:spcAft>
                <a:spcPts val="600"/>
              </a:spcAft>
              <a:buFont typeface="Arial" panose="020B0604020202020204" pitchFamily="34" charset="0"/>
              <a:buChar char="•"/>
            </a:pPr>
            <a:r>
              <a:rPr lang="nb-NO" sz="1400" dirty="0">
                <a:solidFill>
                  <a:srgbClr val="41723A"/>
                </a:solidFill>
                <a:latin typeface="Calibri Light" panose="020F0302020204030204" pitchFamily="34" charset="0"/>
                <a:cs typeface="Calibri Light" panose="020F0302020204030204" pitchFamily="34" charset="0"/>
              </a:rPr>
              <a:t>Kundene betaler raskere</a:t>
            </a:r>
          </a:p>
          <a:p>
            <a:pPr marL="285750" indent="-285750">
              <a:spcAft>
                <a:spcPts val="600"/>
              </a:spcAft>
              <a:buFont typeface="Arial" panose="020B0604020202020204" pitchFamily="34" charset="0"/>
              <a:buChar char="•"/>
            </a:pPr>
            <a:r>
              <a:rPr lang="nb-NO" sz="1400" dirty="0">
                <a:solidFill>
                  <a:srgbClr val="41723A"/>
                </a:solidFill>
                <a:latin typeface="Calibri Light" panose="020F0302020204030204" pitchFamily="34" charset="0"/>
                <a:cs typeface="Calibri Light" panose="020F0302020204030204" pitchFamily="34" charset="0"/>
              </a:rPr>
              <a:t>Varelagrene øker, men </a:t>
            </a:r>
            <a:r>
              <a:rPr lang="nb-NO" sz="1400" i="1" dirty="0">
                <a:solidFill>
                  <a:srgbClr val="41723A"/>
                </a:solidFill>
                <a:latin typeface="Calibri Light" panose="020F0302020204030204" pitchFamily="34" charset="0"/>
                <a:cs typeface="Calibri Light" panose="020F0302020204030204" pitchFamily="34" charset="0"/>
              </a:rPr>
              <a:t>relativt</a:t>
            </a:r>
            <a:r>
              <a:rPr lang="nb-NO" sz="1400" dirty="0">
                <a:solidFill>
                  <a:srgbClr val="41723A"/>
                </a:solidFill>
                <a:latin typeface="Calibri Light" panose="020F0302020204030204" pitchFamily="34" charset="0"/>
                <a:cs typeface="Calibri Light" panose="020F0302020204030204" pitchFamily="34" charset="0"/>
              </a:rPr>
              <a:t> lite </a:t>
            </a:r>
          </a:p>
          <a:p>
            <a:pPr marL="285750" indent="-285750">
              <a:spcAft>
                <a:spcPts val="600"/>
              </a:spcAft>
              <a:buFont typeface="Arial" panose="020B0604020202020204" pitchFamily="34" charset="0"/>
              <a:buChar char="•"/>
            </a:pPr>
            <a:r>
              <a:rPr lang="nb-NO" sz="1400" dirty="0">
                <a:solidFill>
                  <a:srgbClr val="41723A"/>
                </a:solidFill>
                <a:latin typeface="Calibri Light" panose="020F0302020204030204" pitchFamily="34" charset="0"/>
                <a:cs typeface="Calibri Light" panose="020F0302020204030204" pitchFamily="34" charset="0"/>
              </a:rPr>
              <a:t>(Obligasjonslånet forfaller (flyttes fra langsiktig- til kortsiktig gjeld)</a:t>
            </a:r>
          </a:p>
          <a:p>
            <a:pPr>
              <a:spcAft>
                <a:spcPts val="600"/>
              </a:spcAft>
            </a:pPr>
            <a:endParaRPr lang="en-GB" sz="1400" dirty="0"/>
          </a:p>
        </p:txBody>
      </p:sp>
    </p:spTree>
    <p:extLst>
      <p:ext uri="{BB962C8B-B14F-4D97-AF65-F5344CB8AC3E}">
        <p14:creationId xmlns:p14="http://schemas.microsoft.com/office/powerpoint/2010/main" val="33574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42EEB23-1CFA-289D-8A47-4E88E651267E}"/>
              </a:ext>
            </a:extLst>
          </p:cNvPr>
          <p:cNvSpPr>
            <a:spLocks noGrp="1"/>
          </p:cNvSpPr>
          <p:nvPr>
            <p:ph type="title"/>
          </p:nvPr>
        </p:nvSpPr>
        <p:spPr>
          <a:xfrm>
            <a:off x="215975" y="165059"/>
            <a:ext cx="9588000" cy="535531"/>
          </a:xfrm>
        </p:spPr>
        <p:txBody>
          <a:bodyPr vert="horz" wrap="square" lIns="91440" tIns="45720" rIns="91440" bIns="45720" rtlCol="0" anchor="ctr">
            <a:spAutoFit/>
          </a:bodyPr>
          <a:lstStyle/>
          <a:p>
            <a:r>
              <a:rPr lang="nb-NO" sz="3200" dirty="0">
                <a:solidFill>
                  <a:srgbClr val="41723A"/>
                </a:solidFill>
                <a:latin typeface="Calibri Light" panose="020F0302020204030204" pitchFamily="34" charset="0"/>
                <a:cs typeface="Calibri Light" panose="020F0302020204030204" pitchFamily="34" charset="0"/>
              </a:rPr>
              <a:t>f) Soliditet</a:t>
            </a:r>
            <a:endParaRPr lang="nb-NO" sz="2000" dirty="0">
              <a:solidFill>
                <a:srgbClr val="41723A"/>
              </a:solidFill>
              <a:latin typeface="Calibri Light" panose="020F0302020204030204" pitchFamily="34" charset="0"/>
              <a:cs typeface="Calibri Light" panose="020F0302020204030204" pitchFamily="34" charset="0"/>
            </a:endParaRPr>
          </a:p>
        </p:txBody>
      </p:sp>
      <p:sp>
        <p:nvSpPr>
          <p:cNvPr id="2" name="Footer Placeholder 8">
            <a:extLst>
              <a:ext uri="{FF2B5EF4-FFF2-40B4-BE49-F238E27FC236}">
                <a16:creationId xmlns:a16="http://schemas.microsoft.com/office/drawing/2014/main" id="{513EC625-F1AD-F3A7-180B-E6DF2500AAFA}"/>
              </a:ext>
            </a:extLst>
          </p:cNvPr>
          <p:cNvSpPr txBox="1">
            <a:spLocks/>
          </p:cNvSpPr>
          <p:nvPr/>
        </p:nvSpPr>
        <p:spPr>
          <a:xfrm>
            <a:off x="10143188" y="6622768"/>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8" name="Slide Number Placeholder 9">
            <a:extLst>
              <a:ext uri="{FF2B5EF4-FFF2-40B4-BE49-F238E27FC236}">
                <a16:creationId xmlns:a16="http://schemas.microsoft.com/office/drawing/2014/main" id="{5264F2CD-CD41-3E5F-FF86-D030E06CB79E}"/>
              </a:ext>
            </a:extLst>
          </p:cNvPr>
          <p:cNvSpPr txBox="1">
            <a:spLocks/>
          </p:cNvSpPr>
          <p:nvPr/>
        </p:nvSpPr>
        <p:spPr>
          <a:xfrm>
            <a:off x="11775721" y="6622768"/>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9</a:t>
            </a:fld>
            <a:endParaRPr lang="nb-NO" altLang="nb-NO" sz="700" dirty="0">
              <a:solidFill>
                <a:schemeClr val="bg2">
                  <a:lumMod val="25000"/>
                </a:schemeClr>
              </a:solidFill>
              <a:cs typeface="Calibri" panose="020F0502020204030204" pitchFamily="34" charset="0"/>
            </a:endParaRPr>
          </a:p>
        </p:txBody>
      </p:sp>
      <p:pic>
        <p:nvPicPr>
          <p:cNvPr id="16" name="Picture 15">
            <a:extLst>
              <a:ext uri="{FF2B5EF4-FFF2-40B4-BE49-F238E27FC236}">
                <a16:creationId xmlns:a16="http://schemas.microsoft.com/office/drawing/2014/main" id="{A09EC25F-A1A2-244E-8EA8-5AEDC78FC07B}"/>
              </a:ext>
            </a:extLst>
          </p:cNvPr>
          <p:cNvPicPr>
            <a:picLocks noChangeAspect="1"/>
          </p:cNvPicPr>
          <p:nvPr/>
        </p:nvPicPr>
        <p:blipFill>
          <a:blip r:embed="rId3"/>
          <a:stretch>
            <a:fillRect/>
          </a:stretch>
        </p:blipFill>
        <p:spPr>
          <a:xfrm>
            <a:off x="396964" y="843313"/>
            <a:ext cx="2732568" cy="5687471"/>
          </a:xfrm>
          <a:prstGeom prst="rect">
            <a:avLst/>
          </a:prstGeom>
        </p:spPr>
      </p:pic>
      <p:pic>
        <p:nvPicPr>
          <p:cNvPr id="18" name="Picture 17">
            <a:extLst>
              <a:ext uri="{FF2B5EF4-FFF2-40B4-BE49-F238E27FC236}">
                <a16:creationId xmlns:a16="http://schemas.microsoft.com/office/drawing/2014/main" id="{7C5B07EA-241A-693C-6822-D311A124094C}"/>
              </a:ext>
            </a:extLst>
          </p:cNvPr>
          <p:cNvPicPr>
            <a:picLocks noChangeAspect="1"/>
          </p:cNvPicPr>
          <p:nvPr/>
        </p:nvPicPr>
        <p:blipFill>
          <a:blip r:embed="rId4"/>
          <a:stretch>
            <a:fillRect/>
          </a:stretch>
        </p:blipFill>
        <p:spPr>
          <a:xfrm>
            <a:off x="3260794" y="902837"/>
            <a:ext cx="1665641" cy="5624238"/>
          </a:xfrm>
          <a:prstGeom prst="rect">
            <a:avLst/>
          </a:prstGeom>
        </p:spPr>
      </p:pic>
      <p:sp>
        <p:nvSpPr>
          <p:cNvPr id="20" name="Rectangle 19">
            <a:extLst>
              <a:ext uri="{FF2B5EF4-FFF2-40B4-BE49-F238E27FC236}">
                <a16:creationId xmlns:a16="http://schemas.microsoft.com/office/drawing/2014/main" id="{C15B471A-94A4-2503-39B5-351C78D36420}"/>
              </a:ext>
            </a:extLst>
          </p:cNvPr>
          <p:cNvSpPr/>
          <p:nvPr/>
        </p:nvSpPr>
        <p:spPr>
          <a:xfrm>
            <a:off x="435823" y="1892596"/>
            <a:ext cx="4490612" cy="205370"/>
          </a:xfrm>
          <a:prstGeom prst="rect">
            <a:avLst/>
          </a:prstGeom>
          <a:solidFill>
            <a:srgbClr val="FFFF00">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6C2D4F1-8B33-E13E-B193-D426899435DD}"/>
              </a:ext>
            </a:extLst>
          </p:cNvPr>
          <p:cNvSpPr/>
          <p:nvPr/>
        </p:nvSpPr>
        <p:spPr>
          <a:xfrm>
            <a:off x="435823" y="6310313"/>
            <a:ext cx="4490612" cy="205370"/>
          </a:xfrm>
          <a:prstGeom prst="rect">
            <a:avLst/>
          </a:prstGeom>
          <a:solidFill>
            <a:srgbClr val="FFFF00">
              <a:alpha val="2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A2B90C2-6E64-9110-B6E1-BB8402ED067D}"/>
              </a:ext>
            </a:extLst>
          </p:cNvPr>
          <p:cNvPicPr>
            <a:picLocks noChangeAspect="1"/>
          </p:cNvPicPr>
          <p:nvPr/>
        </p:nvPicPr>
        <p:blipFill>
          <a:blip r:embed="rId5"/>
          <a:stretch>
            <a:fillRect/>
          </a:stretch>
        </p:blipFill>
        <p:spPr>
          <a:xfrm>
            <a:off x="5116781" y="1325096"/>
            <a:ext cx="2690589" cy="892551"/>
          </a:xfrm>
          <a:prstGeom prst="rect">
            <a:avLst/>
          </a:prstGeom>
        </p:spPr>
      </p:pic>
      <p:sp>
        <p:nvSpPr>
          <p:cNvPr id="7" name="TextBox 6">
            <a:extLst>
              <a:ext uri="{FF2B5EF4-FFF2-40B4-BE49-F238E27FC236}">
                <a16:creationId xmlns:a16="http://schemas.microsoft.com/office/drawing/2014/main" id="{C83EEA0A-A254-16A1-CEBD-CFEA9E7DE5F8}"/>
              </a:ext>
            </a:extLst>
          </p:cNvPr>
          <p:cNvSpPr txBox="1"/>
          <p:nvPr/>
        </p:nvSpPr>
        <p:spPr>
          <a:xfrm>
            <a:off x="5298498" y="2414688"/>
            <a:ext cx="2838450" cy="1723549"/>
          </a:xfrm>
          <a:prstGeom prst="rect">
            <a:avLst/>
          </a:prstGeom>
          <a:noFill/>
        </p:spPr>
        <p:txBody>
          <a:bodyPr wrap="square">
            <a:spAutoFit/>
          </a:bodyPr>
          <a:lstStyle/>
          <a:p>
            <a:pPr>
              <a:spcAft>
                <a:spcPts val="600"/>
              </a:spcAft>
            </a:pPr>
            <a:r>
              <a:rPr lang="nb-NO" sz="1600" b="1" dirty="0">
                <a:solidFill>
                  <a:srgbClr val="41723A"/>
                </a:solidFill>
                <a:latin typeface="Calibri Light" panose="020F0302020204030204" pitchFamily="34" charset="0"/>
                <a:cs typeface="Calibri Light" panose="020F0302020204030204" pitchFamily="34" charset="0"/>
              </a:rPr>
              <a:t>Er dette bra eller dårlig?</a:t>
            </a:r>
          </a:p>
          <a:p>
            <a:pPr marL="285750" indent="-285750">
              <a:spcAft>
                <a:spcPts val="600"/>
              </a:spcAft>
              <a:buFont typeface="Arial" panose="020B0604020202020204" pitchFamily="34" charset="0"/>
              <a:buChar char="•"/>
            </a:pPr>
            <a:r>
              <a:rPr lang="nb-NO" sz="1600" dirty="0">
                <a:solidFill>
                  <a:srgbClr val="41723A"/>
                </a:solidFill>
                <a:latin typeface="Calibri Light" panose="020F0302020204030204" pitchFamily="34" charset="0"/>
                <a:cs typeface="Calibri Light" panose="020F0302020204030204" pitchFamily="34" charset="0"/>
              </a:rPr>
              <a:t>Tilsynelatende solid, men vi kan ikke trekke sikre konklusjoner uten å se ting i sammenheng ...</a:t>
            </a:r>
          </a:p>
          <a:p>
            <a:pPr>
              <a:spcAft>
                <a:spcPts val="600"/>
              </a:spcAft>
            </a:pPr>
            <a:endParaRPr lang="en-GB" sz="1600" dirty="0"/>
          </a:p>
        </p:txBody>
      </p:sp>
      <p:pic>
        <p:nvPicPr>
          <p:cNvPr id="12" name="Picture 11">
            <a:extLst>
              <a:ext uri="{FF2B5EF4-FFF2-40B4-BE49-F238E27FC236}">
                <a16:creationId xmlns:a16="http://schemas.microsoft.com/office/drawing/2014/main" id="{D90CAD0F-CC64-BA52-34C8-79CFA8E7FD15}"/>
              </a:ext>
            </a:extLst>
          </p:cNvPr>
          <p:cNvPicPr>
            <a:picLocks noChangeAspect="1"/>
          </p:cNvPicPr>
          <p:nvPr/>
        </p:nvPicPr>
        <p:blipFill>
          <a:blip r:embed="rId6"/>
          <a:stretch>
            <a:fillRect/>
          </a:stretch>
        </p:blipFill>
        <p:spPr>
          <a:xfrm>
            <a:off x="6255474" y="4793520"/>
            <a:ext cx="4627600" cy="1742651"/>
          </a:xfrm>
          <a:prstGeom prst="rect">
            <a:avLst/>
          </a:prstGeom>
        </p:spPr>
      </p:pic>
      <p:pic>
        <p:nvPicPr>
          <p:cNvPr id="5" name="Picture 4">
            <a:extLst>
              <a:ext uri="{FF2B5EF4-FFF2-40B4-BE49-F238E27FC236}">
                <a16:creationId xmlns:a16="http://schemas.microsoft.com/office/drawing/2014/main" id="{1A973E06-38FF-32BE-97B0-6C3E80D1C553}"/>
              </a:ext>
            </a:extLst>
          </p:cNvPr>
          <p:cNvPicPr>
            <a:picLocks noChangeAspect="1"/>
          </p:cNvPicPr>
          <p:nvPr/>
        </p:nvPicPr>
        <p:blipFill>
          <a:blip r:embed="rId7"/>
          <a:stretch>
            <a:fillRect/>
          </a:stretch>
        </p:blipFill>
        <p:spPr>
          <a:xfrm>
            <a:off x="8917727" y="1074979"/>
            <a:ext cx="2838450" cy="3390900"/>
          </a:xfrm>
          <a:prstGeom prst="rect">
            <a:avLst/>
          </a:prstGeom>
        </p:spPr>
      </p:pic>
      <p:pic>
        <p:nvPicPr>
          <p:cNvPr id="1026" name="Picture 2">
            <a:extLst>
              <a:ext uri="{FF2B5EF4-FFF2-40B4-BE49-F238E27FC236}">
                <a16:creationId xmlns:a16="http://schemas.microsoft.com/office/drawing/2014/main" id="{D6D8C957-2CB4-4423-F5B2-F65F296287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2470" y="492422"/>
            <a:ext cx="2609281" cy="47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3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outHorizontal)">
                                      <p:cBhvr>
                                        <p:cTn id="30" dur="500"/>
                                        <p:tgtEl>
                                          <p:spTgt spid="5"/>
                                        </p:tgtEl>
                                      </p:cBhvr>
                                    </p:animEffect>
                                  </p:childTnLst>
                                </p:cTn>
                              </p:par>
                              <p:par>
                                <p:cTn id="31" presetID="16" presetClass="entr" presetSubtype="42"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barn(outHorizontal)">
                                      <p:cBhvr>
                                        <p:cTn id="3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D04241B6A2C49AEC0829EF2CEDC39" ma:contentTypeVersion="13" ma:contentTypeDescription="Create a new document." ma:contentTypeScope="" ma:versionID="5ad66e5aa1a913266c0a57961daaf30d">
  <xsd:schema xmlns:xsd="http://www.w3.org/2001/XMLSchema" xmlns:xs="http://www.w3.org/2001/XMLSchema" xmlns:p="http://schemas.microsoft.com/office/2006/metadata/properties" xmlns:ns3="44bfa961-d78b-447a-878e-35665a8e91da" xmlns:ns4="798669ef-5b93-4279-81b9-857416755ccd" targetNamespace="http://schemas.microsoft.com/office/2006/metadata/properties" ma:root="true" ma:fieldsID="fcb947eb79d02d64013818fd7b672b1b" ns3:_="" ns4:_="">
    <xsd:import namespace="44bfa961-d78b-447a-878e-35665a8e91da"/>
    <xsd:import namespace="798669ef-5b93-4279-81b9-857416755c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fa961-d78b-447a-878e-35665a8e9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8669ef-5b93-4279-81b9-857416755c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5EF68D-BF86-49A6-A158-B69A2762E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bfa961-d78b-447a-878e-35665a8e91da"/>
    <ds:schemaRef ds:uri="798669ef-5b93-4279-81b9-857416755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68FAF5-4742-48A4-8732-20D0121F1250}">
  <ds:schemaRefs>
    <ds:schemaRef ds:uri="http://purl.org/dc/dcmitype/"/>
    <ds:schemaRef ds:uri="http://purl.org/dc/elements/1.1/"/>
    <ds:schemaRef ds:uri="http://purl.org/dc/terms/"/>
    <ds:schemaRef ds:uri="http://schemas.openxmlformats.org/package/2006/metadata/core-properties"/>
    <ds:schemaRef ds:uri="http://schemas.microsoft.com/office/2006/metadata/properties"/>
    <ds:schemaRef ds:uri="http://schemas.microsoft.com/office/2006/documentManagement/types"/>
    <ds:schemaRef ds:uri="798669ef-5b93-4279-81b9-857416755ccd"/>
    <ds:schemaRef ds:uri="http://schemas.microsoft.com/office/infopath/2007/PartnerControls"/>
    <ds:schemaRef ds:uri="44bfa961-d78b-447a-878e-35665a8e91da"/>
    <ds:schemaRef ds:uri="http://www.w3.org/XML/1998/namespace"/>
  </ds:schemaRefs>
</ds:datastoreItem>
</file>

<file path=customXml/itemProps3.xml><?xml version="1.0" encoding="utf-8"?>
<ds:datastoreItem xmlns:ds="http://schemas.openxmlformats.org/officeDocument/2006/customXml" ds:itemID="{ACA239D5-2D85-4CD5-B070-0B4FAC9BC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8235</TotalTime>
  <Words>1364</Words>
  <Application>Microsoft Office PowerPoint</Application>
  <PresentationFormat>Widescreen</PresentationFormat>
  <Paragraphs>223</Paragraphs>
  <Slides>25</Slides>
  <Notes>22</Notes>
  <HiddenSlides>0</HiddenSlides>
  <MMClips>0</MMClips>
  <ScaleCrop>false</ScaleCrop>
  <HeadingPairs>
    <vt:vector size="6" baseType="variant">
      <vt:variant>
        <vt:lpstr>Brukte skrifter</vt:lpstr>
      </vt:variant>
      <vt:variant>
        <vt:i4>11</vt:i4>
      </vt:variant>
      <vt:variant>
        <vt:lpstr>Tema</vt:lpstr>
      </vt:variant>
      <vt:variant>
        <vt:i4>1</vt:i4>
      </vt:variant>
      <vt:variant>
        <vt:lpstr>Lysbildetitler</vt:lpstr>
      </vt:variant>
      <vt:variant>
        <vt:i4>25</vt:i4>
      </vt:variant>
    </vt:vector>
  </HeadingPairs>
  <TitlesOfParts>
    <vt:vector size="37" baseType="lpstr">
      <vt:lpstr>Adobe Devanagari</vt:lpstr>
      <vt:lpstr>Arial</vt:lpstr>
      <vt:lpstr>BPTBZK+ArialMT</vt:lpstr>
      <vt:lpstr>Calibri</vt:lpstr>
      <vt:lpstr>Calibri Light</vt:lpstr>
      <vt:lpstr>Congenial SemiBold</vt:lpstr>
      <vt:lpstr>Minion Pro</vt:lpstr>
      <vt:lpstr>MinionPro-Regular</vt:lpstr>
      <vt:lpstr>proxima-nova</vt:lpstr>
      <vt:lpstr>Times New Roman</vt:lpstr>
      <vt:lpstr>Vrinda</vt:lpstr>
      <vt:lpstr>Office Theme</vt:lpstr>
      <vt:lpstr>BUS101_Bedriftsøkonomiske sammenhenger</vt:lpstr>
      <vt:lpstr>Dagens agenda</vt:lpstr>
      <vt:lpstr>Gjennomgang av Arbeidskrav #2, oppg. 3</vt:lpstr>
      <vt:lpstr>a) vekst i omsetning og resultater</vt:lpstr>
      <vt:lpstr>b) Utvikling i brutto fortjenestemargin</vt:lpstr>
      <vt:lpstr>c) Utvikling i driftsmarginen</vt:lpstr>
      <vt:lpstr>d) Rentabilitet</vt:lpstr>
      <vt:lpstr>e) Likviditet</vt:lpstr>
      <vt:lpstr>f) Soliditet</vt:lpstr>
      <vt:lpstr>PowerPoint-presentasjon</vt:lpstr>
      <vt:lpstr>Økonomistyring; definisjoner betydning</vt:lpstr>
      <vt:lpstr>Tangeringspunkter med andre bedriftsøkonomiske emner</vt:lpstr>
      <vt:lpstr>Økonomistyringen søker å besvare spørsmål som:</vt:lpstr>
      <vt:lpstr>PowerPoint-presentasjon</vt:lpstr>
      <vt:lpstr>“Effectiveness is the foundation of success – efficiency is a minimum condition for survival after success has been achieved. Efficiency is concerned with doing things right. Effectiveness is doing the right things”. </vt:lpstr>
      <vt:lpstr>Om produktivitet og effektivitet</vt:lpstr>
      <vt:lpstr>Budsjetter og bedriftens styringssløyfe</vt:lpstr>
      <vt:lpstr>Ulike budsjetter</vt:lpstr>
      <vt:lpstr>Bedriftsøkonomiske kostnader; flere innfallsvinkler …</vt:lpstr>
      <vt:lpstr>PowerPoint-presentasjon</vt:lpstr>
      <vt:lpstr>Grensekostnad vs. gjennomsnittskostnad</vt:lpstr>
      <vt:lpstr>Sunk Cost</vt:lpstr>
      <vt:lpstr>Alternativkostnad («Opportunity Cost»)</vt:lpstr>
      <vt:lpstr>PowerPoint-presentasjon</vt:lpstr>
      <vt:lpstr>Takk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Stig Aleksander Aune</dc:creator>
  <cp:lastModifiedBy>Christopher Johansen</cp:lastModifiedBy>
  <cp:revision>14</cp:revision>
  <cp:lastPrinted>2022-08-15T12:13:30Z</cp:lastPrinted>
  <dcterms:created xsi:type="dcterms:W3CDTF">2020-04-25T06:19:07Z</dcterms:created>
  <dcterms:modified xsi:type="dcterms:W3CDTF">2023-09-21T08:04:18Z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stig.aleksander.aune@nmbu.no</vt:lpwstr>
  </property>
  <property fmtid="{D5CDD505-2E9C-101B-9397-08002B2CF9AE}" pid="5" name="MSIP_Label_d0484126-3486-41a9-802e-7f1e2277276c_SetDate">
    <vt:lpwstr>2020-04-25T06:19:18.4304237Z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ActionId">
    <vt:lpwstr>5e58fc8d-5d14-4628-851d-39773e01b1eb</vt:lpwstr>
  </property>
  <property fmtid="{D5CDD505-2E9C-101B-9397-08002B2CF9AE}" pid="9" name="MSIP_Label_d0484126-3486-41a9-802e-7f1e2277276c_Extended_MSFT_Method">
    <vt:lpwstr>Automatic</vt:lpwstr>
  </property>
  <property fmtid="{D5CDD505-2E9C-101B-9397-08002B2CF9AE}" pid="10" name="Sensitivity">
    <vt:lpwstr>Internal</vt:lpwstr>
  </property>
  <property fmtid="{D5CDD505-2E9C-101B-9397-08002B2CF9AE}" pid="11" name="ContentTypeId">
    <vt:lpwstr>0x010100934D04241B6A2C49AEC0829EF2CEDC39</vt:lpwstr>
  </property>
</Properties>
</file>